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54"/>
  </p:notesMasterIdLst>
  <p:handoutMasterIdLst>
    <p:handoutMasterId r:id="rId55"/>
  </p:handoutMasterIdLst>
  <p:sldIdLst>
    <p:sldId id="302" r:id="rId2"/>
    <p:sldId id="258" r:id="rId3"/>
    <p:sldId id="399" r:id="rId4"/>
    <p:sldId id="584" r:id="rId5"/>
    <p:sldId id="585" r:id="rId6"/>
    <p:sldId id="587" r:id="rId7"/>
    <p:sldId id="586" r:id="rId8"/>
    <p:sldId id="588" r:id="rId9"/>
    <p:sldId id="595" r:id="rId10"/>
    <p:sldId id="589" r:id="rId11"/>
    <p:sldId id="590" r:id="rId12"/>
    <p:sldId id="591" r:id="rId13"/>
    <p:sldId id="606" r:id="rId14"/>
    <p:sldId id="607" r:id="rId15"/>
    <p:sldId id="596" r:id="rId16"/>
    <p:sldId id="597" r:id="rId17"/>
    <p:sldId id="598" r:id="rId18"/>
    <p:sldId id="599" r:id="rId19"/>
    <p:sldId id="600" r:id="rId20"/>
    <p:sldId id="601" r:id="rId21"/>
    <p:sldId id="602" r:id="rId22"/>
    <p:sldId id="603" r:id="rId23"/>
    <p:sldId id="608" r:id="rId24"/>
    <p:sldId id="609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7" r:id="rId33"/>
    <p:sldId id="618" r:id="rId34"/>
    <p:sldId id="619" r:id="rId35"/>
    <p:sldId id="620" r:id="rId36"/>
    <p:sldId id="621" r:id="rId37"/>
    <p:sldId id="622" r:id="rId38"/>
    <p:sldId id="623" r:id="rId39"/>
    <p:sldId id="624" r:id="rId40"/>
    <p:sldId id="604" r:id="rId41"/>
    <p:sldId id="605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2" r:id="rId50"/>
    <p:sldId id="633" r:id="rId51"/>
    <p:sldId id="634" r:id="rId52"/>
    <p:sldId id="330" r:id="rId53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99857" autoAdjust="0"/>
  </p:normalViewPr>
  <p:slideViewPr>
    <p:cSldViewPr showGuides="1">
      <p:cViewPr varScale="1">
        <p:scale>
          <a:sx n="111" d="100"/>
          <a:sy n="111" d="100"/>
        </p:scale>
        <p:origin x="-1794" y="-78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/52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Wingdings" pitchFamily="2" charset="2"/>
              <a:buChar char="v"/>
            </a:pPr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marL="534988" lvl="1" indent="-2651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FF0000"/>
              </a:buClr>
              <a:buFont typeface="Wingdings" pitchFamily="2" charset="2"/>
              <a:buChar char="§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marL="717550" lvl="2" indent="-1778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Font typeface="Arial" pitchFamily="34" charset="0"/>
              <a:buChar char="•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marL="982663" lvl="4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 smtClean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  <a:tab pos="1698625" algn="l"/>
        </a:tabLst>
        <a:defRPr lang="en-US" altLang="ko-KR" sz="21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FF3300"/>
        </a:buClr>
        <a:buFont typeface="Wingdings" pitchFamily="2" charset="2"/>
        <a:buChar char="§"/>
        <a:tabLst>
          <a:tab pos="269875" algn="l"/>
          <a:tab pos="1698625" algn="l"/>
        </a:tabLst>
        <a:defRPr lang="en-US" altLang="ko-KR" sz="18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087438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tabLst>
          <a:tab pos="269875" algn="l"/>
          <a:tab pos="1698625" algn="l"/>
        </a:tabLst>
        <a:defRPr lang="ko-KR" altLang="en-US" sz="16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화면 설계</a:t>
            </a:r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  <a:endParaRPr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10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글로벌 사이트와 로컬 사이트 간의 조직성 </a:t>
            </a:r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10-2]</a:t>
            </a:r>
          </a:p>
          <a:p>
            <a:pPr lvl="3"/>
            <a:r>
              <a:rPr lang="en-US" altLang="ko-KR" dirty="0"/>
              <a:t>BMW </a:t>
            </a:r>
            <a:r>
              <a:rPr lang="ko-KR" altLang="en-US" dirty="0"/>
              <a:t>자동차 </a:t>
            </a:r>
            <a:r>
              <a:rPr lang="ko-KR" altLang="en-US" dirty="0" smtClean="0"/>
              <a:t>회사</a:t>
            </a:r>
            <a:endParaRPr lang="en-US" altLang="ko-KR" dirty="0" smtClean="0"/>
          </a:p>
          <a:p>
            <a:pPr lvl="4"/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유럽</a:t>
            </a:r>
            <a:r>
              <a:rPr lang="en-US" altLang="ko-KR" dirty="0"/>
              <a:t>, </a:t>
            </a:r>
            <a:r>
              <a:rPr lang="ko-KR" altLang="en-US" dirty="0"/>
              <a:t>미국 등 세계 각지의 웹 사이트에서 디자인 스타일과 </a:t>
            </a:r>
            <a:r>
              <a:rPr lang="ko-KR" altLang="en-US" dirty="0" smtClean="0"/>
              <a:t>인터페이스를 통일하여 </a:t>
            </a:r>
            <a:r>
              <a:rPr lang="ko-KR" altLang="en-US" dirty="0"/>
              <a:t>회사의 이미지를 일관성 있게 유지하고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웹 </a:t>
            </a:r>
            <a:r>
              <a:rPr lang="ko-KR" altLang="en-US" dirty="0"/>
              <a:t>사이트를 </a:t>
            </a:r>
            <a:r>
              <a:rPr lang="ko-KR" altLang="en-US" dirty="0" err="1"/>
              <a:t>리뉴얼할</a:t>
            </a:r>
            <a:r>
              <a:rPr lang="ko-KR" altLang="en-US" dirty="0"/>
              <a:t> 때도 과거의 웹 사이트와 </a:t>
            </a:r>
            <a:r>
              <a:rPr lang="ko-KR" altLang="en-US" dirty="0" smtClean="0"/>
              <a:t>일관된 </a:t>
            </a:r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ko-KR" altLang="en-US" dirty="0" err="1"/>
              <a:t>아이덴티티를</a:t>
            </a:r>
            <a:r>
              <a:rPr lang="ko-KR" altLang="en-US" dirty="0"/>
              <a:t> </a:t>
            </a:r>
            <a:r>
              <a:rPr lang="ko-KR" altLang="en-US" dirty="0" smtClean="0"/>
              <a:t>보여줌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1520" y="2636912"/>
            <a:ext cx="5528136" cy="3070690"/>
            <a:chOff x="251520" y="2636912"/>
            <a:chExt cx="5528136" cy="3070690"/>
          </a:xfrm>
        </p:grpSpPr>
        <p:pic>
          <p:nvPicPr>
            <p:cNvPr id="1026" name="Picture 2" descr="C:\Users\Hiya\Desktop\Task\001_한빛_강의교안\ch10\ch10-04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636912"/>
              <a:ext cx="5528136" cy="2614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56591" y="5399825"/>
              <a:ext cx="40791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10-4] BMW 2007</a:t>
              </a:r>
              <a:endParaRPr lang="ko-KR" altLang="en-US" sz="1400" dirty="0">
                <a:latin typeface="+mn-lt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110007" y="3573016"/>
            <a:ext cx="4700544" cy="2828057"/>
            <a:chOff x="4110007" y="3573016"/>
            <a:chExt cx="4700544" cy="2828057"/>
          </a:xfrm>
        </p:grpSpPr>
        <p:pic>
          <p:nvPicPr>
            <p:cNvPr id="1027" name="Picture 3" descr="C:\Users\Hiya\Desktop\Task\001_한빛_강의교안\ch10\ch10-05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0007" y="3573016"/>
              <a:ext cx="4700544" cy="244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110007" y="6093296"/>
              <a:ext cx="40791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10-5] BMW 2011</a:t>
              </a:r>
              <a:endParaRPr lang="ko-KR" altLang="en-US" sz="14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1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글로벌 사이트와 로컬 사이트 간의 조직성 </a:t>
            </a:r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10-2]</a:t>
            </a:r>
          </a:p>
          <a:p>
            <a:pPr lvl="3"/>
            <a:r>
              <a:rPr lang="ko-KR" altLang="en-US" dirty="0" err="1" smtClean="0"/>
              <a:t>랑콤</a:t>
            </a:r>
            <a:endParaRPr lang="en-US" altLang="ko-KR" dirty="0" smtClean="0"/>
          </a:p>
          <a:p>
            <a:pPr lvl="4"/>
            <a:r>
              <a:rPr lang="ko-KR" altLang="en-US" dirty="0" err="1"/>
              <a:t>랑콤</a:t>
            </a:r>
            <a:r>
              <a:rPr lang="ko-KR" altLang="en-US" dirty="0"/>
              <a:t> 사이트의 </a:t>
            </a:r>
            <a:r>
              <a:rPr lang="ko-KR" altLang="en-US" dirty="0" smtClean="0"/>
              <a:t>레이아웃은 </a:t>
            </a:r>
            <a:r>
              <a:rPr lang="ko-KR" altLang="en-US" dirty="0" err="1"/>
              <a:t>그리드</a:t>
            </a:r>
            <a:r>
              <a:rPr lang="ko-KR" altLang="en-US" dirty="0"/>
              <a:t> 시스템을 사용하여 일관성 있는 디자인 스타일과 인터페이스를 구성하므로 다른 나라의 </a:t>
            </a:r>
            <a:r>
              <a:rPr lang="ko-KR" altLang="en-US" dirty="0" err="1"/>
              <a:t>랑콤</a:t>
            </a:r>
            <a:r>
              <a:rPr lang="ko-KR" altLang="en-US" dirty="0"/>
              <a:t> </a:t>
            </a:r>
            <a:r>
              <a:rPr lang="ko-KR" altLang="en-US" dirty="0" smtClean="0"/>
              <a:t>사이트라고 </a:t>
            </a:r>
            <a:r>
              <a:rPr lang="ko-KR" altLang="en-US" dirty="0"/>
              <a:t>하더라도 같은 회사라는 것을 강하게 전달할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2708920"/>
            <a:ext cx="4990476" cy="3214706"/>
            <a:chOff x="179512" y="2492896"/>
            <a:chExt cx="4990476" cy="3214706"/>
          </a:xfrm>
        </p:grpSpPr>
        <p:pic>
          <p:nvPicPr>
            <p:cNvPr id="2050" name="Picture 2" descr="C:\Users\Hiya\Desktop\Task\001_한빛_강의교안\ch10\ch10-08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492896"/>
              <a:ext cx="4990476" cy="2927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79512" y="5399825"/>
              <a:ext cx="40791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10-8] </a:t>
              </a:r>
              <a:r>
                <a:rPr lang="ko-KR" altLang="en-US" sz="1400" dirty="0" err="1"/>
                <a:t>랑콤</a:t>
              </a:r>
              <a:r>
                <a:rPr lang="ko-KR" altLang="en-US" sz="1400" dirty="0"/>
                <a:t> 프랑스 </a:t>
              </a:r>
              <a:r>
                <a:rPr lang="en-US" altLang="ko-KR" sz="1400" dirty="0"/>
                <a:t>2007</a:t>
              </a:r>
              <a:endParaRPr lang="ko-KR" altLang="en-US" sz="1400" dirty="0">
                <a:latin typeface="+mn-l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18323" y="3284984"/>
            <a:ext cx="4990475" cy="3221504"/>
            <a:chOff x="3918323" y="3284984"/>
            <a:chExt cx="4990475" cy="3221504"/>
          </a:xfrm>
        </p:grpSpPr>
        <p:pic>
          <p:nvPicPr>
            <p:cNvPr id="2051" name="Picture 3" descr="C:\Users\Hiya\Desktop\Task\001_한빛_강의교안\ch10\ch10-09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323" y="3284984"/>
              <a:ext cx="4990475" cy="2908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918323" y="6198711"/>
              <a:ext cx="40791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 smtClean="0"/>
                <a:t>10-9] </a:t>
              </a:r>
              <a:r>
                <a:rPr lang="ko-KR" altLang="en-US" sz="1400" dirty="0" err="1"/>
                <a:t>랑콤</a:t>
              </a:r>
              <a:r>
                <a:rPr lang="ko-KR" altLang="en-US" sz="1400" dirty="0"/>
                <a:t> </a:t>
              </a:r>
              <a:r>
                <a:rPr lang="ko-KR" altLang="en-US" sz="1400" dirty="0" smtClean="0"/>
                <a:t>영국 </a:t>
              </a:r>
              <a:r>
                <a:rPr lang="en-US" altLang="ko-KR" sz="1400" dirty="0"/>
                <a:t>2007</a:t>
              </a:r>
              <a:endParaRPr lang="ko-KR" altLang="en-US" sz="14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1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조직성</a:t>
            </a:r>
            <a:endParaRPr lang="en-US" altLang="ko-KR" dirty="0"/>
          </a:p>
          <a:p>
            <a:pPr lvl="1"/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pPr lvl="2"/>
            <a:r>
              <a:rPr lang="ko-KR" altLang="en-US" dirty="0"/>
              <a:t>일반적으로 공통 기능을 가진 것을 묶어서 일관성을 유지하는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‘공간에 의한 </a:t>
            </a:r>
            <a:r>
              <a:rPr lang="ko-KR" altLang="en-US" dirty="0" err="1" smtClean="0"/>
              <a:t>그룹핑</a:t>
            </a:r>
            <a:r>
              <a:rPr lang="ko-KR" altLang="en-US" dirty="0"/>
              <a:t>’</a:t>
            </a:r>
            <a:r>
              <a:rPr lang="en-US" altLang="ko-KR" dirty="0" smtClean="0"/>
              <a:t>, ‘ </a:t>
            </a:r>
            <a:r>
              <a:rPr lang="ko-KR" altLang="en-US" dirty="0" smtClean="0"/>
              <a:t>외곽선에 의한 </a:t>
            </a:r>
            <a:r>
              <a:rPr lang="ko-KR" altLang="en-US" dirty="0" err="1" smtClean="0"/>
              <a:t>그룹핑</a:t>
            </a:r>
            <a:r>
              <a:rPr lang="ko-KR" altLang="en-US" dirty="0"/>
              <a:t>’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색채에 의한 </a:t>
            </a:r>
            <a:r>
              <a:rPr lang="ko-KR" altLang="en-US" dirty="0" err="1" smtClean="0"/>
              <a:t>그룹핑</a:t>
            </a:r>
            <a:r>
              <a:rPr lang="ko-KR" altLang="en-US" dirty="0"/>
              <a:t>’</a:t>
            </a:r>
            <a:r>
              <a:rPr lang="ko-KR" altLang="en-US" dirty="0" smtClean="0"/>
              <a:t>으로 나눌 수 있음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사례</a:t>
            </a:r>
            <a:r>
              <a:rPr lang="en-US" altLang="ko-KR" dirty="0"/>
              <a:t> 10-3] </a:t>
            </a:r>
            <a:r>
              <a:rPr lang="ko-KR" altLang="en-US" dirty="0" smtClean="0"/>
              <a:t>공간에 의한 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스타벅스</a:t>
            </a:r>
            <a:endParaRPr lang="en-US" altLang="ko-KR" dirty="0" smtClean="0"/>
          </a:p>
          <a:p>
            <a:pPr lvl="4"/>
            <a:r>
              <a:rPr lang="ko-KR" altLang="en-US" dirty="0"/>
              <a:t>웹 페이지에서 관련된 정보끼리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근접하게 그룹으로 </a:t>
            </a:r>
            <a:r>
              <a:rPr lang="ko-KR" altLang="en-US" dirty="0"/>
              <a:t>만들고</a:t>
            </a:r>
            <a:r>
              <a:rPr lang="en-US" altLang="ko-KR" dirty="0"/>
              <a:t>, </a:t>
            </a:r>
            <a:r>
              <a:rPr lang="ko-KR" altLang="en-US" dirty="0"/>
              <a:t>그룹과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그룹 </a:t>
            </a:r>
            <a:r>
              <a:rPr lang="ko-KR" altLang="en-US" dirty="0"/>
              <a:t>간의 간격을 </a:t>
            </a:r>
            <a:r>
              <a:rPr lang="ko-KR" altLang="en-US" dirty="0" smtClean="0"/>
              <a:t>두는 방법 </a:t>
            </a:r>
            <a:endParaRPr lang="en-US" altLang="ko-KR" dirty="0" smtClean="0"/>
          </a:p>
        </p:txBody>
      </p:sp>
      <p:pic>
        <p:nvPicPr>
          <p:cNvPr id="3074" name="Picture 2" descr="C:\Users\Hiya\Desktop\Task\001_한빛_강의교안\ch10\ch10-1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56992"/>
            <a:ext cx="4204512" cy="334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1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그룹핑</a:t>
            </a:r>
            <a:endParaRPr lang="en-US" altLang="ko-KR" dirty="0"/>
          </a:p>
          <a:p>
            <a:pPr lvl="3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10-4] </a:t>
            </a:r>
            <a:r>
              <a:rPr lang="ko-KR" altLang="en-US" dirty="0" smtClean="0"/>
              <a:t>외곽선에 의한 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나이키</a:t>
            </a:r>
            <a:endParaRPr lang="en-US" altLang="ko-KR" dirty="0" smtClean="0"/>
          </a:p>
          <a:p>
            <a:pPr lvl="4"/>
            <a:r>
              <a:rPr lang="ko-KR" altLang="en-US" dirty="0"/>
              <a:t>모여 있는 정보 주변에 외곽선을 그려 같은 내용끼리 한 덩어리로 보이게 하는 </a:t>
            </a:r>
            <a:r>
              <a:rPr lang="ko-KR" altLang="en-US" dirty="0" smtClean="0"/>
              <a:t>방법</a:t>
            </a:r>
            <a:endParaRPr lang="ko-KR" altLang="en-US" dirty="0"/>
          </a:p>
          <a:p>
            <a:pPr lvl="4"/>
            <a:r>
              <a:rPr lang="ko-KR" altLang="en-US" dirty="0" smtClean="0"/>
              <a:t>나이키 </a:t>
            </a:r>
            <a:r>
              <a:rPr lang="ko-KR" altLang="en-US" dirty="0"/>
              <a:t>사이트에서는 정보를 박스로 처리하여 간결하고 조직적인 구조로 </a:t>
            </a:r>
            <a:r>
              <a:rPr lang="ko-KR" altLang="en-US" dirty="0" smtClean="0"/>
              <a:t>보여</a:t>
            </a:r>
            <a:r>
              <a:rPr lang="ko-KR" altLang="en-US" dirty="0"/>
              <a:t>줌</a:t>
            </a:r>
          </a:p>
        </p:txBody>
      </p:sp>
      <p:pic>
        <p:nvPicPr>
          <p:cNvPr id="4098" name="Picture 2" descr="C:\Users\Hiya\Desktop\Task\001_한빛_강의교안\ch10\ch10-1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6" y="2348880"/>
            <a:ext cx="88773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그룹핑</a:t>
            </a:r>
            <a:endParaRPr lang="en-US" altLang="ko-KR" dirty="0"/>
          </a:p>
          <a:p>
            <a:pPr lvl="3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10-5] </a:t>
            </a:r>
            <a:r>
              <a:rPr lang="ko-KR" altLang="en-US" dirty="0" smtClean="0"/>
              <a:t>색체 의한 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HBO 2007</a:t>
            </a:r>
          </a:p>
          <a:p>
            <a:pPr lvl="4"/>
            <a:r>
              <a:rPr lang="ko-KR" altLang="en-US" dirty="0"/>
              <a:t>웹 페이지에서 관련된 것끼리 동일한 배경색을 공유하는 방법으로</a:t>
            </a:r>
            <a:r>
              <a:rPr lang="en-US" altLang="ko-KR" dirty="0"/>
              <a:t>, </a:t>
            </a:r>
            <a:r>
              <a:rPr lang="ko-KR" altLang="en-US" dirty="0" smtClean="0"/>
              <a:t>구성 </a:t>
            </a:r>
            <a:r>
              <a:rPr lang="ko-KR" altLang="en-US" dirty="0"/>
              <a:t>요소의 </a:t>
            </a:r>
            <a:r>
              <a:rPr lang="ko-KR" altLang="en-US" dirty="0" err="1"/>
              <a:t>그룹핑</a:t>
            </a:r>
            <a:r>
              <a:rPr lang="ko-KR" altLang="en-US" dirty="0"/>
              <a:t> </a:t>
            </a:r>
            <a:r>
              <a:rPr lang="ko-KR" altLang="en-US" dirty="0" smtClean="0"/>
              <a:t>정도가 </a:t>
            </a:r>
            <a:r>
              <a:rPr lang="ko-KR" altLang="en-US" dirty="0"/>
              <a:t>명확해진다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88" y="2060848"/>
            <a:ext cx="3892372" cy="460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0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경제성</a:t>
            </a:r>
            <a:endParaRPr lang="en-US" altLang="ko-KR" dirty="0" smtClean="0"/>
          </a:p>
          <a:p>
            <a:pPr lvl="2"/>
            <a:r>
              <a:rPr lang="ko-KR" altLang="en-US" dirty="0"/>
              <a:t>경제성</a:t>
            </a:r>
            <a:r>
              <a:rPr lang="en-US" altLang="ko-KR" dirty="0"/>
              <a:t>(economy)</a:t>
            </a:r>
            <a:r>
              <a:rPr lang="ko-KR" altLang="en-US" dirty="0"/>
              <a:t>이란 최소한의 실마리로 효율을 극대화하는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불필요한 </a:t>
            </a:r>
            <a:r>
              <a:rPr lang="ko-KR" altLang="en-US" dirty="0"/>
              <a:t>요소는 </a:t>
            </a:r>
            <a:r>
              <a:rPr lang="ko-KR" altLang="en-US" dirty="0" smtClean="0"/>
              <a:t>과감히 </a:t>
            </a:r>
            <a:r>
              <a:rPr lang="ko-KR" altLang="en-US" dirty="0"/>
              <a:t>삭제하고</a:t>
            </a:r>
            <a:r>
              <a:rPr lang="en-US" altLang="ko-KR" dirty="0"/>
              <a:t>, </a:t>
            </a:r>
            <a:r>
              <a:rPr lang="ko-KR" altLang="en-US" dirty="0"/>
              <a:t>중요한 정보는 다른 정보와 차별화하여 </a:t>
            </a:r>
            <a:r>
              <a:rPr lang="ko-KR" altLang="en-US" dirty="0" smtClean="0"/>
              <a:t>강조함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경제성을 이용한 디자인 기법에는 간결성</a:t>
            </a:r>
            <a:r>
              <a:rPr lang="en-US" altLang="ko-KR" dirty="0" smtClean="0"/>
              <a:t>,  </a:t>
            </a:r>
            <a:r>
              <a:rPr lang="ko-KR" altLang="en-US" dirty="0" smtClean="0"/>
              <a:t>명료성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강</a:t>
            </a:r>
            <a:r>
              <a:rPr lang="ko-KR" altLang="en-US" dirty="0" err="1" smtClean="0"/>
              <a:t>조성이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간결성</a:t>
            </a:r>
            <a:endParaRPr lang="en-US" altLang="ko-KR" dirty="0"/>
          </a:p>
          <a:p>
            <a:pPr lvl="2"/>
            <a:r>
              <a:rPr lang="ko-KR" altLang="en-US" dirty="0"/>
              <a:t>커뮤니케이션을 하는 데 꼭 필요한 요소만을 포함하여 디자인하는 것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간결성의 기법</a:t>
            </a:r>
            <a:endParaRPr lang="en-US" altLang="ko-KR" dirty="0"/>
          </a:p>
          <a:p>
            <a:pPr lvl="3"/>
            <a:r>
              <a:rPr lang="ko-KR" altLang="en-US" dirty="0"/>
              <a:t>도표</a:t>
            </a:r>
            <a:r>
              <a:rPr lang="en-US" altLang="ko-KR" dirty="0"/>
              <a:t>/</a:t>
            </a:r>
            <a:r>
              <a:rPr lang="ko-KR" altLang="en-US" dirty="0"/>
              <a:t>도안 양식을 사용하는 기법</a:t>
            </a:r>
            <a:endParaRPr lang="en-US" altLang="ko-KR" dirty="0"/>
          </a:p>
          <a:p>
            <a:pPr lvl="3"/>
            <a:r>
              <a:rPr lang="ko-KR" altLang="en-US" dirty="0"/>
              <a:t>생략의 기법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6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10-6] </a:t>
            </a:r>
            <a:r>
              <a:rPr lang="ko-KR" altLang="en-US" dirty="0" smtClean="0"/>
              <a:t>간결성을 이용한 도표</a:t>
            </a:r>
            <a:r>
              <a:rPr lang="en-US" altLang="ko-KR" dirty="0" smtClean="0"/>
              <a:t>/</a:t>
            </a:r>
            <a:r>
              <a:rPr lang="ko-KR" altLang="en-US" dirty="0" smtClean="0"/>
              <a:t>도안 양식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도표 양식을 사용한 간결성의 사례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간결하게 도표로 표현하여 한눈에 파악하기 쉬움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5122" name="Picture 2" descr="C:\Users\Hiya\Desktop\Task\001_한빛_강의교안\ch10\ch10-1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29983"/>
            <a:ext cx="6703807" cy="34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10-6] </a:t>
            </a:r>
            <a:r>
              <a:rPr lang="ko-KR" altLang="en-US" dirty="0"/>
              <a:t>간결성을 이용한 도표</a:t>
            </a:r>
            <a:r>
              <a:rPr lang="en-US" altLang="ko-KR" dirty="0"/>
              <a:t>/</a:t>
            </a:r>
            <a:r>
              <a:rPr lang="ko-KR" altLang="en-US" dirty="0"/>
              <a:t>도안 양식</a:t>
            </a:r>
            <a:endParaRPr lang="en-US" altLang="ko-KR" dirty="0"/>
          </a:p>
          <a:p>
            <a:pPr lvl="3"/>
            <a:r>
              <a:rPr lang="ko-KR" altLang="en-US" dirty="0" smtClean="0"/>
              <a:t>도안 양식을 사용한 간결성의 사례</a:t>
            </a:r>
            <a:endParaRPr lang="en-US" altLang="ko-KR" dirty="0" smtClean="0"/>
          </a:p>
          <a:p>
            <a:pPr lvl="4"/>
            <a:r>
              <a:rPr lang="ko-KR" altLang="en-US" dirty="0"/>
              <a:t>긴 문장으로 서술한 형태보다 </a:t>
            </a:r>
            <a:r>
              <a:rPr lang="ko-KR" altLang="en-US" dirty="0" smtClean="0"/>
              <a:t>도안으로 </a:t>
            </a:r>
            <a:r>
              <a:rPr lang="ko-KR" altLang="en-US" dirty="0"/>
              <a:t>처리한 형태가 간결하며 이해하기 </a:t>
            </a:r>
            <a:r>
              <a:rPr lang="ko-KR" altLang="en-US" dirty="0" smtClean="0"/>
              <a:t>쉬움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한눈에 </a:t>
            </a:r>
            <a:r>
              <a:rPr lang="ko-KR" altLang="en-US" dirty="0"/>
              <a:t>훑어만 </a:t>
            </a:r>
            <a:r>
              <a:rPr lang="ko-KR" altLang="en-US" dirty="0" smtClean="0"/>
              <a:t>보아도 어떤 </a:t>
            </a:r>
            <a:r>
              <a:rPr lang="ko-KR" altLang="en-US" dirty="0"/>
              <a:t>내용으로 이루어져 있는지 예측할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  <p:pic>
        <p:nvPicPr>
          <p:cNvPr id="6146" name="Picture 2" descr="C:\Users\Hiya\Desktop\Task\001_한빛_강의교안\ch10\ch10-1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40" y="2420888"/>
            <a:ext cx="6230488" cy="328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경제성</a:t>
            </a:r>
            <a:endParaRPr lang="en-US" altLang="ko-KR" dirty="0"/>
          </a:p>
          <a:p>
            <a:pPr lvl="1"/>
            <a:r>
              <a:rPr lang="ko-KR" altLang="en-US" dirty="0" smtClean="0"/>
              <a:t>명료성</a:t>
            </a:r>
            <a:endParaRPr lang="en-US" altLang="ko-KR" dirty="0" smtClean="0"/>
          </a:p>
          <a:p>
            <a:pPr lvl="3"/>
            <a:r>
              <a:rPr lang="ko-KR" altLang="en-US" dirty="0"/>
              <a:t>디자인의 모든 구성 요소가 의미하는 바를 분명하게 하는 것을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3"/>
            <a:r>
              <a:rPr lang="ko-KR" altLang="en-US" dirty="0"/>
              <a:t>구성 요소를 </a:t>
            </a:r>
            <a:r>
              <a:rPr lang="ko-KR" altLang="en-US" dirty="0" smtClean="0"/>
              <a:t>명확하게 </a:t>
            </a:r>
            <a:r>
              <a:rPr lang="ko-KR" altLang="en-US" dirty="0"/>
              <a:t>하려면 우선 정보의 의미를 정확히 이해하고</a:t>
            </a:r>
            <a:r>
              <a:rPr lang="en-US" altLang="ko-KR" dirty="0"/>
              <a:t>, </a:t>
            </a:r>
            <a:r>
              <a:rPr lang="ko-KR" altLang="en-US" dirty="0"/>
              <a:t>사용자 입장에서 명료하고 </a:t>
            </a:r>
            <a:r>
              <a:rPr lang="ko-KR" altLang="en-US" dirty="0" err="1"/>
              <a:t>가독성</a:t>
            </a:r>
            <a:r>
              <a:rPr lang="ko-KR" altLang="en-US" dirty="0"/>
              <a:t> 있는 상징물로 </a:t>
            </a:r>
            <a:r>
              <a:rPr lang="ko-KR" altLang="en-US" dirty="0" smtClean="0"/>
              <a:t>대치하는 </a:t>
            </a:r>
            <a:r>
              <a:rPr lang="ko-KR" altLang="en-US" dirty="0"/>
              <a:t>것이 </a:t>
            </a:r>
            <a:r>
              <a:rPr lang="ko-KR" altLang="en-US" dirty="0" smtClean="0"/>
              <a:t>좋음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ko-KR" altLang="en-US" dirty="0" smtClean="0"/>
              <a:t>실생활 예</a:t>
            </a:r>
            <a:r>
              <a:rPr lang="en-US" altLang="ko-KR" dirty="0" smtClean="0"/>
              <a:t>) </a:t>
            </a:r>
          </a:p>
          <a:p>
            <a:pPr marL="539750" lvl="3" indent="0">
              <a:buNone/>
            </a:pPr>
            <a:endParaRPr lang="en-US" altLang="ko-KR" dirty="0" smtClean="0"/>
          </a:p>
          <a:p>
            <a:pPr marL="539750" lvl="3" indent="0">
              <a:buNone/>
            </a:pPr>
            <a:r>
              <a:rPr lang="ko-KR" altLang="en-US" dirty="0" smtClean="0"/>
              <a:t>상대방에게 </a:t>
            </a:r>
            <a:r>
              <a:rPr lang="en-US" altLang="ko-KR" dirty="0"/>
              <a:t>TV </a:t>
            </a:r>
            <a:r>
              <a:rPr lang="ko-KR" altLang="en-US" dirty="0"/>
              <a:t>리모컨이 어디 있는지를 설명해줄 때 </a:t>
            </a:r>
            <a:r>
              <a:rPr lang="ko-KR" altLang="en-US" dirty="0" smtClean="0"/>
              <a:t>여러 분은 ①과 ② 중에서 </a:t>
            </a:r>
            <a:r>
              <a:rPr lang="ko-KR" altLang="en-US" dirty="0"/>
              <a:t>어떻게 이야기하겠는가</a:t>
            </a:r>
            <a:r>
              <a:rPr lang="en-US" altLang="ko-KR" dirty="0" smtClean="0"/>
              <a:t>?</a:t>
            </a:r>
          </a:p>
          <a:p>
            <a:pPr marL="539750" lvl="3" indent="0">
              <a:buNone/>
            </a:pPr>
            <a:r>
              <a:rPr lang="ko-KR" altLang="en-US" dirty="0" smtClean="0"/>
              <a:t>① 거실에 있다</a:t>
            </a:r>
            <a:endParaRPr lang="en-US" altLang="ko-KR" dirty="0"/>
          </a:p>
          <a:p>
            <a:pPr marL="539750" lvl="3" indent="0">
              <a:buNone/>
            </a:pPr>
            <a:r>
              <a:rPr lang="ko-KR" altLang="en-US" dirty="0" smtClean="0"/>
              <a:t>② 거실 탁자 위에 있다</a:t>
            </a:r>
            <a:endParaRPr lang="en-US" altLang="ko-KR" dirty="0" smtClean="0"/>
          </a:p>
          <a:p>
            <a:pPr marL="539750" lvl="3" indent="0">
              <a:buNone/>
            </a:pPr>
            <a:endParaRPr lang="en-US" altLang="ko-KR" dirty="0" smtClean="0"/>
          </a:p>
          <a:p>
            <a:pPr marL="539750" lvl="3" indent="0">
              <a:buNone/>
            </a:pPr>
            <a:r>
              <a:rPr lang="ko-KR" altLang="en-US" dirty="0" smtClean="0"/>
              <a:t>위 </a:t>
            </a:r>
            <a:r>
              <a:rPr lang="ko-KR" altLang="en-US" dirty="0"/>
              <a:t>두 가지의 설명 중 </a:t>
            </a:r>
            <a:r>
              <a:rPr lang="ko-KR" altLang="en-US" dirty="0" smtClean="0"/>
              <a:t>①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</a:t>
            </a:r>
            <a:r>
              <a:rPr lang="ko-KR" altLang="en-US" dirty="0"/>
              <a:t>말했다면 상대방은 거실을 한 바퀴 둘러보아야 할 것이다</a:t>
            </a:r>
            <a:r>
              <a:rPr lang="en-US" altLang="ko-KR" dirty="0"/>
              <a:t>. </a:t>
            </a:r>
            <a:r>
              <a:rPr lang="ko-KR" altLang="en-US" dirty="0"/>
              <a:t>그렇지만 ② </a:t>
            </a:r>
            <a:r>
              <a:rPr lang="ko-KR" altLang="en-US" dirty="0" smtClean="0"/>
              <a:t>처럼 </a:t>
            </a:r>
            <a:r>
              <a:rPr lang="ko-KR" altLang="en-US" dirty="0"/>
              <a:t>말했다면 상대방은 어렵지 않게 탁자 위를 확인하고 리모컨을 찾을 수 있을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6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10-7] </a:t>
            </a:r>
            <a:r>
              <a:rPr lang="ko-KR" altLang="en-US" dirty="0" smtClean="0"/>
              <a:t>명료성을 이용한 메뉴 바</a:t>
            </a:r>
            <a:r>
              <a:rPr lang="en-US" altLang="ko-KR" dirty="0" smtClean="0"/>
              <a:t>/</a:t>
            </a:r>
            <a:r>
              <a:rPr lang="ko-KR" altLang="en-US" dirty="0" smtClean="0"/>
              <a:t>버튼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명료한 메뉴 바에 명칭 사례</a:t>
            </a:r>
            <a:endParaRPr lang="en-US" altLang="ko-KR" dirty="0" smtClean="0"/>
          </a:p>
          <a:p>
            <a:pPr lvl="4"/>
            <a:r>
              <a:rPr lang="ko-KR" altLang="en-US" dirty="0"/>
              <a:t>메뉴 바의 명칭을 정할 때는 가장 핵심적인 단어로 그 섹션의 기능을 표현하는 것이 </a:t>
            </a:r>
            <a:r>
              <a:rPr lang="ko-KR" altLang="en-US" dirty="0" smtClean="0"/>
              <a:t>좋음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marL="539750" lvl="2" indent="0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170" name="Picture 2" descr="C:\Users\Hiya\Desktop\Task\001_한빛_강의교안\ch10\ch10-2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76872"/>
            <a:ext cx="6474039" cy="294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3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4159250"/>
          </a:xfrm>
          <a:ln>
            <a:round/>
            <a:headEnd/>
            <a:tailEnd/>
          </a:ln>
        </p:spPr>
        <p:txBody>
          <a:bodyPr>
            <a:normAutofit/>
          </a:bodyPr>
          <a:lstStyle/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화면 </a:t>
            </a:r>
            <a:r>
              <a:rPr lang="ko-KR" altLang="en-US" sz="2400" dirty="0"/>
              <a:t>설계의 정의를 알아본다</a:t>
            </a:r>
            <a:r>
              <a:rPr lang="en-US" altLang="ko-KR" sz="2400" dirty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화면 </a:t>
            </a:r>
            <a:r>
              <a:rPr lang="ko-KR" altLang="en-US" sz="2400" dirty="0"/>
              <a:t>설계가 갖추어야 할 요건을 알아본다</a:t>
            </a:r>
            <a:r>
              <a:rPr lang="en-US" altLang="ko-KR" sz="2400" dirty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화면 </a:t>
            </a:r>
            <a:r>
              <a:rPr lang="ko-KR" altLang="en-US" sz="2400" dirty="0"/>
              <a:t>설계 시 적용해야 할 디자인 원리와 원칙에는 어떠한 것이 있는지 알아본다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43000" y="9525"/>
            <a:ext cx="4429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32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학습목표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10-7] </a:t>
            </a:r>
            <a:r>
              <a:rPr lang="ko-KR" altLang="en-US" dirty="0"/>
              <a:t>명료성을 이용한 메뉴 바</a:t>
            </a:r>
            <a:r>
              <a:rPr lang="en-US" altLang="ko-KR" dirty="0"/>
              <a:t>/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3"/>
            <a:r>
              <a:rPr lang="ko-KR" altLang="en-US" dirty="0" smtClean="0"/>
              <a:t>버튼을 예로 든 명료성 사례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marL="712788" lvl="3" indent="-173038">
              <a:buNone/>
            </a:pPr>
            <a:r>
              <a:rPr lang="ko-KR" altLang="en-US" sz="1600" dirty="0"/>
              <a:t>①과 같은 형태의 버튼을 본 사용자는 주저 없이 버튼임을 인지하고 클릭할 것이다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712788" lvl="3" indent="-173038">
              <a:buNone/>
            </a:pPr>
            <a:r>
              <a:rPr lang="en-US" altLang="ko-KR" sz="1600" dirty="0" smtClean="0"/>
              <a:t>②</a:t>
            </a:r>
            <a:r>
              <a:rPr lang="ko-KR" altLang="en-US" sz="1600" dirty="0"/>
              <a:t>와 같은 형태의 버튼을 </a:t>
            </a:r>
            <a:r>
              <a:rPr lang="ko-KR" altLang="en-US" sz="1600" dirty="0" smtClean="0"/>
              <a:t>본 사용자는 </a:t>
            </a:r>
            <a:r>
              <a:rPr lang="ko-KR" altLang="en-US" sz="1600" dirty="0"/>
              <a:t>버튼인지 아닌지 주변 개체와 비교해본 뒤 버튼이라는 것을 인정하고 클릭할 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마지막으로 </a:t>
            </a:r>
            <a:endParaRPr lang="en-US" altLang="ko-KR" sz="1600" dirty="0" smtClean="0"/>
          </a:p>
          <a:p>
            <a:pPr marL="712788" lvl="3" indent="-173038">
              <a:buNone/>
            </a:pPr>
            <a:r>
              <a:rPr lang="ko-KR" altLang="en-US" sz="1600" dirty="0" smtClean="0"/>
              <a:t>③</a:t>
            </a:r>
            <a:r>
              <a:rPr lang="ko-KR" altLang="en-US" sz="1600" dirty="0"/>
              <a:t>과 </a:t>
            </a:r>
            <a:r>
              <a:rPr lang="ko-KR" altLang="en-US" sz="1600" dirty="0" smtClean="0"/>
              <a:t>같은 </a:t>
            </a:r>
            <a:r>
              <a:rPr lang="ko-KR" altLang="en-US" sz="1600" dirty="0"/>
              <a:t>형태의 버튼을 본 사용자는 버튼이라는 확신 없이 이것저것을 찾아보다가 한두 번의 실수를 범한 뒤 클릭할 </a:t>
            </a:r>
            <a:r>
              <a:rPr lang="ko-KR" altLang="en-US" sz="1600" dirty="0" smtClean="0"/>
              <a:t>것이다</a:t>
            </a:r>
            <a:r>
              <a:rPr lang="en-US" altLang="ko-KR" sz="1600" dirty="0"/>
              <a:t>.</a:t>
            </a:r>
          </a:p>
          <a:p>
            <a:pPr lvl="4"/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4000357" cy="1273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6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경제성</a:t>
            </a:r>
            <a:endParaRPr lang="en-US" altLang="ko-KR" dirty="0"/>
          </a:p>
          <a:p>
            <a:pPr lvl="1"/>
            <a:r>
              <a:rPr lang="ko-KR" altLang="en-US" dirty="0" err="1" smtClean="0"/>
              <a:t>강조성</a:t>
            </a:r>
            <a:endParaRPr lang="en-US" altLang="ko-KR" dirty="0" smtClean="0"/>
          </a:p>
          <a:p>
            <a:pPr lvl="3"/>
            <a:r>
              <a:rPr lang="ko-KR" altLang="en-US" dirty="0" err="1"/>
              <a:t>강조성을</a:t>
            </a:r>
            <a:r>
              <a:rPr lang="ko-KR" altLang="en-US" dirty="0"/>
              <a:t> 이용한 디자인 기법은 가장 중요한 요소를 돋보이게 </a:t>
            </a:r>
            <a:r>
              <a:rPr lang="ko-KR" altLang="en-US" dirty="0" smtClean="0"/>
              <a:t>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사용자는 중요한 정보를 </a:t>
            </a:r>
            <a:r>
              <a:rPr lang="ko-KR" altLang="en-US" dirty="0" smtClean="0"/>
              <a:t>쉽게 </a:t>
            </a:r>
            <a:r>
              <a:rPr lang="ko-KR" altLang="en-US" dirty="0"/>
              <a:t>찾을 수 있어 학습이 편리하고</a:t>
            </a:r>
            <a:r>
              <a:rPr lang="en-US" altLang="ko-KR" dirty="0"/>
              <a:t>, </a:t>
            </a:r>
            <a:r>
              <a:rPr lang="ko-KR" altLang="en-US" dirty="0"/>
              <a:t>수행 효율을 향상시킬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err="1" smtClean="0"/>
              <a:t>강조성을</a:t>
            </a:r>
            <a:r>
              <a:rPr lang="ko-KR" altLang="en-US" dirty="0" smtClean="0"/>
              <a:t> 이용한 디자인 기법</a:t>
            </a:r>
            <a:endParaRPr lang="en-US" altLang="ko-KR" dirty="0" smtClean="0"/>
          </a:p>
          <a:p>
            <a:pPr lvl="3"/>
            <a:r>
              <a:rPr lang="ko-KR" altLang="en-US" dirty="0"/>
              <a:t>반전을 사용하는 방법</a:t>
            </a:r>
            <a:r>
              <a:rPr lang="en-US" altLang="ko-KR" dirty="0"/>
              <a:t>(</a:t>
            </a:r>
            <a:r>
              <a:rPr lang="ko-KR" altLang="en-US" dirty="0"/>
              <a:t>구성 요소가 선택된 경우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 smtClean="0"/>
              <a:t>색상에 </a:t>
            </a:r>
            <a:r>
              <a:rPr lang="ko-KR" altLang="en-US" dirty="0"/>
              <a:t>차이를 두는 방법</a:t>
            </a:r>
          </a:p>
          <a:p>
            <a:pPr lvl="3"/>
            <a:r>
              <a:rPr lang="ko-KR" altLang="en-US" dirty="0" smtClean="0"/>
              <a:t>글자나 </a:t>
            </a:r>
            <a:r>
              <a:rPr lang="ko-KR" altLang="en-US" dirty="0"/>
              <a:t>도형을 다른 밝기로 표현하는 방법</a:t>
            </a:r>
          </a:p>
          <a:p>
            <a:pPr lvl="3"/>
            <a:r>
              <a:rPr lang="ko-KR" altLang="en-US" dirty="0" smtClean="0"/>
              <a:t>밑줄이나 </a:t>
            </a:r>
            <a:r>
              <a:rPr lang="ko-KR" altLang="en-US" dirty="0"/>
              <a:t>굵기의 차이</a:t>
            </a:r>
            <a:r>
              <a:rPr lang="en-US" altLang="ko-KR" dirty="0"/>
              <a:t>, </a:t>
            </a:r>
            <a:r>
              <a:rPr lang="ko-KR" altLang="en-US" dirty="0" err="1"/>
              <a:t>이탤릭체를</a:t>
            </a:r>
            <a:r>
              <a:rPr lang="ko-KR" altLang="en-US" dirty="0"/>
              <a:t> 이용하는 방법</a:t>
            </a:r>
            <a:r>
              <a:rPr lang="en-US" altLang="ko-KR" dirty="0"/>
              <a:t>(</a:t>
            </a:r>
            <a:r>
              <a:rPr lang="ko-KR" altLang="en-US" dirty="0"/>
              <a:t>꼭 필요한 구성 요소에만 사용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 smtClean="0"/>
              <a:t>아이콘이나 </a:t>
            </a:r>
            <a:r>
              <a:rPr lang="ko-KR" altLang="en-US" dirty="0"/>
              <a:t>그래픽 등을 사용하는 방법</a:t>
            </a:r>
          </a:p>
        </p:txBody>
      </p:sp>
    </p:spTree>
    <p:extLst>
      <p:ext uri="{BB962C8B-B14F-4D97-AF65-F5344CB8AC3E}">
        <p14:creationId xmlns:p14="http://schemas.microsoft.com/office/powerpoint/2010/main" val="23716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10-8] </a:t>
            </a:r>
            <a:r>
              <a:rPr lang="ko-KR" altLang="en-US" dirty="0" smtClean="0"/>
              <a:t>텍스트의 강약을 대조시켜 강조한 웹 페이지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조인스닷컴</a:t>
            </a:r>
            <a:r>
              <a:rPr lang="ko-KR" altLang="en-US" dirty="0" smtClean="0"/>
              <a:t> 일간스포츠</a:t>
            </a:r>
            <a:endParaRPr lang="en-US" altLang="ko-KR" dirty="0" smtClean="0"/>
          </a:p>
          <a:p>
            <a:pPr lvl="4"/>
            <a:r>
              <a:rPr lang="ko-KR" altLang="en-US" dirty="0"/>
              <a:t>대조되는 텍스트의 변화로 사용자가 강조된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내용을 </a:t>
            </a:r>
            <a:r>
              <a:rPr lang="ko-KR" altLang="en-US" dirty="0"/>
              <a:t>쉽게 확인할 수 있도록 구성하였다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다른 </a:t>
            </a:r>
            <a:r>
              <a:rPr lang="ko-KR" altLang="en-US" dirty="0"/>
              <a:t>문장과 달리 </a:t>
            </a:r>
            <a:r>
              <a:rPr lang="ko-KR" altLang="en-US" dirty="0" smtClean="0"/>
              <a:t>대조가 큰 </a:t>
            </a:r>
            <a:r>
              <a:rPr lang="ko-KR" altLang="en-US" dirty="0"/>
              <a:t>텍스트는 강한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강조의 </a:t>
            </a:r>
            <a:r>
              <a:rPr lang="ko-KR" altLang="en-US" dirty="0"/>
              <a:t>느낌을 전달한다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웹 </a:t>
            </a:r>
            <a:r>
              <a:rPr lang="ko-KR" altLang="en-US" dirty="0"/>
              <a:t>페이지에서 얻고자 하는 메시지를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강조함으로써 사용자의 </a:t>
            </a:r>
            <a:r>
              <a:rPr lang="ko-KR" altLang="en-US" dirty="0"/>
              <a:t>시간적인 경제성을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높임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4"/>
            <a:endParaRPr lang="ko-KR" altLang="en-US" dirty="0"/>
          </a:p>
        </p:txBody>
      </p:sp>
      <p:pic>
        <p:nvPicPr>
          <p:cNvPr id="9218" name="Picture 2" descr="C:\Users\Hiya\Desktop\Task\001_한빛_강의교안\ch10\ch10-2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12776"/>
            <a:ext cx="3649659" cy="52330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10-9]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중요도에 따라 강조를 사용한 웹 페이지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네이트닷텀</a:t>
            </a:r>
            <a:endParaRPr lang="en-US" altLang="ko-KR" dirty="0" smtClean="0"/>
          </a:p>
          <a:p>
            <a:pPr lvl="4"/>
            <a:r>
              <a:rPr lang="ko-KR" altLang="en-US" dirty="0"/>
              <a:t>여러 가지 텍스트 메뉴 </a:t>
            </a:r>
            <a:r>
              <a:rPr lang="ko-KR" altLang="en-US" dirty="0" smtClean="0"/>
              <a:t>중에 사용자가 </a:t>
            </a:r>
            <a:r>
              <a:rPr lang="ko-KR" altLang="en-US" dirty="0"/>
              <a:t>가장 많이 사용하는 메뉴의 텍스트를 굵게 표현하여 강조하고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업데이트된 </a:t>
            </a:r>
            <a:r>
              <a:rPr lang="ko-KR" altLang="en-US" dirty="0"/>
              <a:t>내용이나 새로운 </a:t>
            </a:r>
            <a:r>
              <a:rPr lang="ko-KR" altLang="en-US" dirty="0" smtClean="0"/>
              <a:t>내용이 </a:t>
            </a:r>
            <a:r>
              <a:rPr lang="ko-KR" altLang="en-US" dirty="0"/>
              <a:t>있는 경우에는 시각적으로</a:t>
            </a:r>
            <a:r>
              <a:rPr lang="en-US" altLang="ko-KR" dirty="0"/>
              <a:t>(</a:t>
            </a:r>
            <a:r>
              <a:rPr lang="ko-KR" altLang="en-US" dirty="0"/>
              <a:t>아이콘 등의 형태로</a:t>
            </a:r>
            <a:r>
              <a:rPr lang="en-US" altLang="ko-KR" dirty="0"/>
              <a:t>) </a:t>
            </a:r>
            <a:r>
              <a:rPr lang="ko-KR" altLang="en-US" dirty="0"/>
              <a:t>강조하여 사용자에게 정보를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42" name="Picture 2" descr="C:\Users\Hiya\Desktop\Task\001_한빛_강의교안\ch10\ch10-2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3" y="2847508"/>
            <a:ext cx="8882713" cy="382185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9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일관성</a:t>
            </a:r>
            <a:endParaRPr lang="en-US" altLang="ko-KR" dirty="0" smtClean="0"/>
          </a:p>
          <a:p>
            <a:pPr lvl="3"/>
            <a:r>
              <a:rPr lang="ko-KR" altLang="en-US" dirty="0"/>
              <a:t>일관성</a:t>
            </a:r>
            <a:r>
              <a:rPr lang="en-US" altLang="ko-KR" dirty="0"/>
              <a:t>(consistency)</a:t>
            </a:r>
            <a:r>
              <a:rPr lang="ko-KR" altLang="en-US" dirty="0"/>
              <a:t>이란 하나의 웹 사이트</a:t>
            </a:r>
            <a:r>
              <a:rPr lang="en-US" altLang="ko-KR" dirty="0"/>
              <a:t>, </a:t>
            </a:r>
            <a:r>
              <a:rPr lang="ko-KR" altLang="en-US" dirty="0"/>
              <a:t>또는 여러 웹 사이트에서 </a:t>
            </a:r>
            <a:r>
              <a:rPr lang="ko-KR" altLang="en-US" dirty="0" smtClean="0"/>
              <a:t>지켜지고 </a:t>
            </a:r>
            <a:r>
              <a:rPr lang="ko-KR" altLang="en-US" dirty="0"/>
              <a:t>있어 학습 없이도 </a:t>
            </a:r>
            <a:r>
              <a:rPr lang="ko-KR" altLang="en-US" dirty="0" smtClean="0"/>
              <a:t>쉽게 </a:t>
            </a:r>
            <a:r>
              <a:rPr lang="ko-KR" altLang="en-US" dirty="0"/>
              <a:t>사용할 수 있는 </a:t>
            </a:r>
            <a:r>
              <a:rPr lang="ko-KR" altLang="en-US" dirty="0" smtClean="0"/>
              <a:t>법칙</a:t>
            </a:r>
            <a:endParaRPr lang="en-US" altLang="ko-KR" dirty="0" smtClean="0"/>
          </a:p>
          <a:p>
            <a:pPr lvl="3"/>
            <a:r>
              <a:rPr lang="ko-KR" altLang="en-US" dirty="0"/>
              <a:t>웹 사이트에서 일관성이 지켜지면 반복에 의한 학습 효과로 인해 </a:t>
            </a:r>
            <a:r>
              <a:rPr lang="ko-KR" altLang="en-US" dirty="0" smtClean="0"/>
              <a:t>심리적 </a:t>
            </a:r>
            <a:r>
              <a:rPr lang="ko-KR" altLang="en-US" dirty="0"/>
              <a:t>모델을 추출할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일관성이 </a:t>
            </a:r>
            <a:r>
              <a:rPr lang="ko-KR" altLang="en-US" dirty="0"/>
              <a:t>지켜지지 않는 경우에는 사용자가 혼란에 빠지기도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smtClean="0"/>
              <a:t>일관성을 이용한 디자인 기법</a:t>
            </a:r>
            <a:endParaRPr lang="en-US" altLang="ko-KR" dirty="0" smtClean="0"/>
          </a:p>
          <a:p>
            <a:pPr lvl="2"/>
            <a:r>
              <a:rPr lang="ko-KR" altLang="en-US" dirty="0"/>
              <a:t>내부적인 일관성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하나의 </a:t>
            </a:r>
            <a:r>
              <a:rPr lang="ko-KR" altLang="en-US" dirty="0"/>
              <a:t>웹 </a:t>
            </a:r>
            <a:r>
              <a:rPr lang="ko-KR" altLang="en-US" dirty="0" smtClean="0"/>
              <a:t>사이트 </a:t>
            </a:r>
            <a:r>
              <a:rPr lang="ko-KR" altLang="en-US" dirty="0"/>
              <a:t>내에서 지켜지는 통일된 </a:t>
            </a:r>
            <a:r>
              <a:rPr lang="ko-KR" altLang="en-US" dirty="0" smtClean="0"/>
              <a:t>약속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3"/>
            <a:r>
              <a:rPr lang="ko-KR" altLang="en-US" dirty="0"/>
              <a:t>외부적인 </a:t>
            </a:r>
            <a:r>
              <a:rPr lang="ko-KR" altLang="en-US" dirty="0" smtClean="0"/>
              <a:t>일관성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사용자가 </a:t>
            </a:r>
            <a:r>
              <a:rPr lang="ko-KR" altLang="en-US" dirty="0"/>
              <a:t>여러 프로그램 사이에서 일관성을 느낄 수 있는 통일된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9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일관성</a:t>
            </a:r>
            <a:endParaRPr lang="en-US" altLang="ko-KR" dirty="0"/>
          </a:p>
          <a:p>
            <a:pPr lvl="1"/>
            <a:r>
              <a:rPr lang="ko-KR" altLang="en-US" dirty="0" smtClean="0"/>
              <a:t>내부적인 일관성</a:t>
            </a:r>
            <a:endParaRPr lang="en-US" altLang="ko-KR" dirty="0" smtClean="0"/>
          </a:p>
          <a:p>
            <a:pPr lvl="2"/>
            <a:r>
              <a:rPr lang="ko-KR" altLang="en-US" dirty="0"/>
              <a:t>웹 사이트를 일정한 규칙에 따라 제작하여 일관성을 느낄 수 있도록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내부적인 </a:t>
            </a:r>
            <a:r>
              <a:rPr lang="ko-KR" altLang="en-US" dirty="0"/>
              <a:t>일관성을 </a:t>
            </a:r>
            <a:r>
              <a:rPr lang="ko-KR" altLang="en-US" dirty="0" smtClean="0"/>
              <a:t>가지는 요소</a:t>
            </a:r>
            <a:endParaRPr lang="en-US" altLang="ko-KR" dirty="0" smtClean="0"/>
          </a:p>
          <a:p>
            <a:pPr lvl="3"/>
            <a:r>
              <a:rPr lang="ko-KR" altLang="en-US" dirty="0"/>
              <a:t>기능을 가진 버튼의 디자인 일관성</a:t>
            </a:r>
          </a:p>
          <a:p>
            <a:pPr lvl="3"/>
            <a:r>
              <a:rPr lang="ko-KR" altLang="en-US" dirty="0" smtClean="0"/>
              <a:t>텍스트와 </a:t>
            </a:r>
            <a:r>
              <a:rPr lang="ko-KR" altLang="en-US" dirty="0"/>
              <a:t>그래픽의 일관성</a:t>
            </a:r>
          </a:p>
          <a:p>
            <a:pPr lvl="3"/>
            <a:r>
              <a:rPr lang="ko-KR" altLang="en-US" dirty="0" smtClean="0"/>
              <a:t>일관된 </a:t>
            </a:r>
            <a:r>
              <a:rPr lang="ko-KR" altLang="en-US" dirty="0"/>
              <a:t>레이아웃</a:t>
            </a:r>
          </a:p>
          <a:p>
            <a:pPr lvl="3"/>
            <a:r>
              <a:rPr lang="ko-KR" altLang="en-US" dirty="0" smtClean="0"/>
              <a:t>조절 </a:t>
            </a:r>
            <a:r>
              <a:rPr lang="ko-KR" altLang="en-US" dirty="0"/>
              <a:t>요소의 위치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조작법 등의 통일된 약속</a:t>
            </a:r>
          </a:p>
          <a:p>
            <a:pPr lvl="3"/>
            <a:r>
              <a:rPr lang="ko-KR" altLang="en-US" dirty="0" err="1" smtClean="0"/>
              <a:t>레이블링</a:t>
            </a:r>
            <a:r>
              <a:rPr lang="en-US" altLang="ko-KR" dirty="0"/>
              <a:t>, </a:t>
            </a:r>
            <a:r>
              <a:rPr lang="ko-KR" altLang="en-US" dirty="0"/>
              <a:t>버튼 위치</a:t>
            </a:r>
            <a:r>
              <a:rPr lang="en-US" altLang="ko-KR" dirty="0"/>
              <a:t>, </a:t>
            </a:r>
            <a:r>
              <a:rPr lang="ko-KR" altLang="en-US" dirty="0"/>
              <a:t>일관성 있는 시각적 요소의 통일된 구성</a:t>
            </a:r>
          </a:p>
        </p:txBody>
      </p:sp>
    </p:spTree>
    <p:extLst>
      <p:ext uri="{BB962C8B-B14F-4D97-AF65-F5344CB8AC3E}">
        <p14:creationId xmlns:p14="http://schemas.microsoft.com/office/powerpoint/2010/main" val="42869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10-10] </a:t>
            </a:r>
            <a:r>
              <a:rPr lang="ko-KR" altLang="en-US" dirty="0" smtClean="0"/>
              <a:t>내부적 일관성이 잘 지켜진 웹 사이트</a:t>
            </a:r>
            <a:endParaRPr lang="en-US" altLang="ko-KR" dirty="0" smtClean="0"/>
          </a:p>
          <a:p>
            <a:pPr lvl="3"/>
            <a:r>
              <a:rPr lang="ko-KR" altLang="en-US" dirty="0"/>
              <a:t>삼성 </a:t>
            </a:r>
            <a:r>
              <a:rPr lang="ko-KR" altLang="en-US" dirty="0" err="1" smtClean="0"/>
              <a:t>리움</a:t>
            </a:r>
            <a:endParaRPr lang="en-US" altLang="ko-KR" dirty="0" smtClean="0"/>
          </a:p>
          <a:p>
            <a:pPr lvl="4"/>
            <a:r>
              <a:rPr lang="ko-KR" altLang="en-US" dirty="0"/>
              <a:t>웹 사이트 내에서 메뉴 바의 위치</a:t>
            </a:r>
            <a:r>
              <a:rPr lang="en-US" altLang="ko-KR" dirty="0"/>
              <a:t>, </a:t>
            </a:r>
            <a:r>
              <a:rPr lang="ko-KR" altLang="en-US" dirty="0"/>
              <a:t>시각적 정황이 있는 위치</a:t>
            </a:r>
            <a:r>
              <a:rPr lang="en-US" altLang="ko-KR" dirty="0"/>
              <a:t>, </a:t>
            </a:r>
            <a:r>
              <a:rPr lang="ko-KR" altLang="en-US" dirty="0"/>
              <a:t>각각의 기능을 가진 버튼의 디자인 등은 </a:t>
            </a:r>
            <a:r>
              <a:rPr lang="ko-KR" altLang="en-US" dirty="0" smtClean="0"/>
              <a:t>공통적으로 유지함</a:t>
            </a:r>
            <a:endParaRPr lang="ko-KR" altLang="en-US" dirty="0"/>
          </a:p>
        </p:txBody>
      </p:sp>
      <p:pic>
        <p:nvPicPr>
          <p:cNvPr id="11266" name="Picture 2" descr="C:\Users\Hiya\Desktop\Task\001_한빛_강의교안\ch10\ch10-2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5234352" cy="314308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Hiya\Desktop\Task\001_한빛_강의교안\ch10\ch10-2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136" y="3544836"/>
            <a:ext cx="5234352" cy="31245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9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일관성</a:t>
            </a:r>
            <a:endParaRPr lang="en-US" altLang="ko-KR" dirty="0"/>
          </a:p>
          <a:p>
            <a:pPr lvl="1"/>
            <a:r>
              <a:rPr lang="ko-KR" altLang="en-US" dirty="0" smtClean="0"/>
              <a:t>외부적인 일관성</a:t>
            </a:r>
            <a:endParaRPr lang="en-US" altLang="ko-KR" dirty="0" smtClean="0"/>
          </a:p>
          <a:p>
            <a:pPr lvl="3"/>
            <a:r>
              <a:rPr lang="ko-KR" altLang="en-US" dirty="0"/>
              <a:t>사용자가 여러 프로그램 사이에서 일관성을 느낄 수 있도록 디자인하는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3"/>
            <a:r>
              <a:rPr lang="ko-KR" altLang="en-US" dirty="0"/>
              <a:t>여러 웹 사이트에서 통일성 있게 지켜지고 있으므로 학습 없이도 쉽게 사용할 수 있는 </a:t>
            </a:r>
            <a:r>
              <a:rPr lang="ko-KR" altLang="en-US" dirty="0" smtClean="0"/>
              <a:t>법칙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/>
              <a:t>외부적인 일관성을 지켜야 하는 이유</a:t>
            </a:r>
            <a:endParaRPr lang="en-US" altLang="ko-KR" dirty="0"/>
          </a:p>
          <a:p>
            <a:pPr lvl="3"/>
            <a:r>
              <a:rPr lang="ko-KR" altLang="en-US" dirty="0"/>
              <a:t>일반적인 틀을 벗어났을 경우</a:t>
            </a:r>
            <a:r>
              <a:rPr lang="en-US" altLang="ko-KR" dirty="0"/>
              <a:t>, </a:t>
            </a:r>
            <a:r>
              <a:rPr lang="ko-KR" altLang="en-US" dirty="0"/>
              <a:t>사용자는 웹 사이트를 새롭게 학습해야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3"/>
            <a:r>
              <a:rPr lang="ko-KR" altLang="en-US" dirty="0"/>
              <a:t>새로운 학습 없이 웹 사이트를 사용할 수 있게 하려면 외부적인 일관성을 지켜서 제작해야 함</a:t>
            </a:r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외부적인 일관성의 적용 예</a:t>
            </a:r>
            <a:endParaRPr lang="en-US" altLang="ko-KR" dirty="0" smtClean="0"/>
          </a:p>
          <a:p>
            <a:pPr lvl="3"/>
            <a:r>
              <a:rPr lang="ko-KR" altLang="en-US" dirty="0"/>
              <a:t>게시판에서 사용하는 기본 아이콘의 일관성</a:t>
            </a:r>
          </a:p>
          <a:p>
            <a:pPr lvl="3"/>
            <a:r>
              <a:rPr lang="en-US" altLang="ko-KR" dirty="0" smtClean="0"/>
              <a:t>Home</a:t>
            </a:r>
            <a:r>
              <a:rPr lang="ko-KR" altLang="en-US" dirty="0"/>
              <a:t>으로 이동하는 </a:t>
            </a:r>
            <a:r>
              <a:rPr lang="ko-KR" altLang="en-US" dirty="0" err="1"/>
              <a:t>네비게이션의</a:t>
            </a:r>
            <a:r>
              <a:rPr lang="ko-KR" altLang="en-US" dirty="0"/>
              <a:t> 일관성</a:t>
            </a:r>
          </a:p>
          <a:p>
            <a:pPr lvl="3"/>
            <a:r>
              <a:rPr lang="ko-KR" altLang="en-US" dirty="0" smtClean="0"/>
              <a:t>웹 </a:t>
            </a:r>
            <a:r>
              <a:rPr lang="ko-KR" altLang="en-US" dirty="0"/>
              <a:t>사이트 하단 </a:t>
            </a:r>
            <a:r>
              <a:rPr lang="en-US" altLang="ko-KR" dirty="0"/>
              <a:t>copyright </a:t>
            </a:r>
            <a:r>
              <a:rPr lang="ko-KR" altLang="en-US" dirty="0"/>
              <a:t>부분의 </a:t>
            </a:r>
            <a:r>
              <a:rPr lang="ko-KR" altLang="en-US" dirty="0" smtClean="0"/>
              <a:t>일관성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869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10-11] </a:t>
            </a:r>
            <a:r>
              <a:rPr lang="ko-KR" altLang="en-US" dirty="0" smtClean="0"/>
              <a:t>외부적인 일관성을 지켜 제작한 웹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삼성 </a:t>
            </a:r>
            <a:r>
              <a:rPr lang="ko-KR" altLang="en-US" dirty="0" err="1" smtClean="0"/>
              <a:t>리움</a:t>
            </a:r>
            <a:endParaRPr lang="en-US" altLang="ko-KR" dirty="0"/>
          </a:p>
          <a:p>
            <a:pPr lvl="4"/>
            <a:r>
              <a:rPr lang="ko-KR" altLang="en-US" dirty="0"/>
              <a:t>일반적인 사이트 법칙처럼 로고를 눌렀을 경우 메인 화면으로 갈 수 있게 </a:t>
            </a:r>
            <a:r>
              <a:rPr lang="ko-KR" altLang="en-US" dirty="0" smtClean="0"/>
              <a:t>제작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웹 사이트의 하단에는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도움말</a:t>
            </a:r>
            <a:r>
              <a:rPr lang="en-US" altLang="ko-KR" dirty="0"/>
              <a:t>, </a:t>
            </a:r>
            <a:r>
              <a:rPr lang="ko-KR" altLang="en-US" dirty="0"/>
              <a:t>개인 보호 정책</a:t>
            </a:r>
            <a:r>
              <a:rPr lang="en-US" altLang="ko-KR" dirty="0"/>
              <a:t>, </a:t>
            </a:r>
            <a:r>
              <a:rPr lang="ko-KR" altLang="en-US" dirty="0"/>
              <a:t>카피라이트 등의 필수 정보를 </a:t>
            </a:r>
            <a:r>
              <a:rPr lang="ko-KR" altLang="en-US" dirty="0" smtClean="0"/>
              <a:t>제공하고 있음</a:t>
            </a:r>
            <a:endParaRPr lang="ko-KR" altLang="en-US" dirty="0"/>
          </a:p>
        </p:txBody>
      </p:sp>
      <p:pic>
        <p:nvPicPr>
          <p:cNvPr id="12290" name="Picture 2" descr="C:\Users\Hiya\Desktop\Task\001_한빛_강의교안\ch10\ch10-2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47" y="2636912"/>
            <a:ext cx="6487257" cy="346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9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10-11] </a:t>
            </a:r>
            <a:r>
              <a:rPr lang="ko-KR" altLang="en-US" dirty="0"/>
              <a:t>외부적인 일관성을 지켜 제작한 웹 사이트</a:t>
            </a:r>
            <a:endParaRPr lang="en-US" altLang="ko-KR" dirty="0"/>
          </a:p>
          <a:p>
            <a:pPr lvl="2"/>
            <a:r>
              <a:rPr lang="ko-KR" altLang="en-US" dirty="0" smtClean="0"/>
              <a:t>아마존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amanon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쇼핑몰의 </a:t>
            </a:r>
            <a:r>
              <a:rPr lang="ko-KR" altLang="en-US" dirty="0" smtClean="0"/>
              <a:t>장바구니</a:t>
            </a:r>
            <a:r>
              <a:rPr lang="en-US" altLang="ko-KR" dirty="0"/>
              <a:t>(</a:t>
            </a:r>
            <a:r>
              <a:rPr lang="ko-KR" altLang="en-US" dirty="0" err="1"/>
              <a:t>카트</a:t>
            </a:r>
            <a:r>
              <a:rPr lang="ko-KR" altLang="en-US" dirty="0"/>
              <a:t> 아이콘</a:t>
            </a:r>
            <a:r>
              <a:rPr lang="en-US" altLang="ko-KR" dirty="0"/>
              <a:t>)</a:t>
            </a:r>
            <a:r>
              <a:rPr lang="ko-KR" altLang="en-US" dirty="0"/>
              <a:t>는 물품을 담고</a:t>
            </a:r>
            <a:r>
              <a:rPr lang="en-US" altLang="ko-KR" dirty="0"/>
              <a:t>, </a:t>
            </a:r>
            <a:r>
              <a:rPr lang="ko-KR" altLang="en-US" dirty="0"/>
              <a:t>결제하는 기능의 버튼이라는 것이 일반적인 법칙처럼 </a:t>
            </a:r>
            <a:r>
              <a:rPr lang="ko-KR" altLang="en-US" dirty="0" smtClean="0"/>
              <a:t>쓰임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게시판 버튼의 외부적 일관성이 부족한 예</a:t>
            </a:r>
            <a:endParaRPr lang="en-US" altLang="ko-KR" dirty="0" smtClean="0"/>
          </a:p>
          <a:p>
            <a:pPr lvl="4"/>
            <a:r>
              <a:rPr lang="ko-KR" altLang="en-US" dirty="0"/>
              <a:t>다른 웹 사이트에서 사용하고 있는 일반적인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버튼의 위치와 </a:t>
            </a:r>
            <a:r>
              <a:rPr lang="ko-KR" altLang="en-US" dirty="0"/>
              <a:t>다르게 버튼을 좌측에 배치하여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사용자를 혼란스럽게 하고 있음</a:t>
            </a:r>
            <a:endParaRPr lang="ko-KR" altLang="en-US" dirty="0"/>
          </a:p>
        </p:txBody>
      </p:sp>
      <p:pic>
        <p:nvPicPr>
          <p:cNvPr id="13314" name="Picture 2" descr="C:\Users\Hiya\Desktop\Task\001_한빛_강의교안\ch10\ch10-2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9" y="2420888"/>
            <a:ext cx="7764653" cy="79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Hiya\Desktop\Task\001_한빛_강의교안\ch10\ch10-2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36" y="3429000"/>
            <a:ext cx="3420844" cy="318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9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화면을 설계할 때 갖추어야 할 요건</a:t>
            </a:r>
          </a:p>
          <a:p>
            <a:pPr>
              <a:defRPr/>
            </a:pPr>
            <a:r>
              <a:rPr lang="ko-KR" altLang="en-US" dirty="0" smtClean="0"/>
              <a:t>화면 </a:t>
            </a:r>
            <a:r>
              <a:rPr lang="ko-KR" altLang="en-US" dirty="0"/>
              <a:t>설계에 적용되는 디자인 원리</a:t>
            </a:r>
            <a:endParaRPr dirty="0"/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예측성</a:t>
            </a:r>
            <a:endParaRPr lang="en-US" altLang="ko-KR" dirty="0" smtClean="0"/>
          </a:p>
          <a:p>
            <a:pPr lvl="2"/>
            <a:r>
              <a:rPr lang="ko-KR" altLang="en-US" dirty="0"/>
              <a:t>사용자가 학습 없이 직관과 예측을 통해 인터페이스와 </a:t>
            </a:r>
            <a:r>
              <a:rPr lang="ko-KR" altLang="en-US" dirty="0" err="1"/>
              <a:t>네비게이션을</a:t>
            </a:r>
            <a:r>
              <a:rPr lang="ko-KR" altLang="en-US" dirty="0"/>
              <a:t> </a:t>
            </a:r>
            <a:r>
              <a:rPr lang="ko-KR" altLang="en-US" dirty="0" smtClean="0"/>
              <a:t>이해할 </a:t>
            </a:r>
            <a:r>
              <a:rPr lang="ko-KR" altLang="en-US" dirty="0"/>
              <a:t>수 있도록 하는 화면 설계의 </a:t>
            </a:r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 smtClean="0"/>
              <a:t>예측성을</a:t>
            </a:r>
            <a:r>
              <a:rPr lang="ko-KR" altLang="en-US" dirty="0" smtClean="0"/>
              <a:t> 이용한 디자인 기법</a:t>
            </a:r>
            <a:endParaRPr lang="en-US" altLang="ko-KR" dirty="0" smtClean="0"/>
          </a:p>
          <a:p>
            <a:pPr lvl="3"/>
            <a:r>
              <a:rPr lang="ko-KR" altLang="en-US" dirty="0"/>
              <a:t>피드백</a:t>
            </a:r>
            <a:r>
              <a:rPr lang="en-US" altLang="ko-KR" dirty="0"/>
              <a:t>(feedback)</a:t>
            </a:r>
          </a:p>
          <a:p>
            <a:pPr lvl="4"/>
            <a:r>
              <a:rPr lang="ko-KR" altLang="en-US" dirty="0"/>
              <a:t>사용자는 화면에서 버튼을 클릭하거나 선택할 때 어떤 반응이 나와주기를 기대한다</a:t>
            </a:r>
            <a:r>
              <a:rPr lang="en-US" altLang="ko-KR" dirty="0"/>
              <a:t>. </a:t>
            </a:r>
            <a:r>
              <a:rPr lang="ko-KR" altLang="en-US" dirty="0"/>
              <a:t>이때 사용자의 행동에 </a:t>
            </a:r>
            <a:r>
              <a:rPr lang="ko-KR" altLang="en-US" dirty="0" smtClean="0"/>
              <a:t>반응하는 </a:t>
            </a:r>
            <a:r>
              <a:rPr lang="ko-KR" altLang="en-US" dirty="0"/>
              <a:t>요소를 피드백이라고 한다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lvl="3"/>
            <a:r>
              <a:rPr lang="ko-KR" altLang="en-US" dirty="0" err="1" smtClean="0"/>
              <a:t>메타포</a:t>
            </a:r>
            <a:r>
              <a:rPr lang="en-US" altLang="ko-KR" dirty="0"/>
              <a:t>(metaphor)</a:t>
            </a:r>
          </a:p>
          <a:p>
            <a:pPr lvl="4"/>
            <a:r>
              <a:rPr lang="ko-KR" altLang="en-US" dirty="0"/>
              <a:t>실생활에서의 경험에 미루어 인터페이스와 </a:t>
            </a:r>
            <a:r>
              <a:rPr lang="ko-KR" altLang="en-US" dirty="0" err="1"/>
              <a:t>네비게이션을</a:t>
            </a:r>
            <a:r>
              <a:rPr lang="ko-KR" altLang="en-US" dirty="0"/>
              <a:t> 구성하여 사용자의 이해를 돕는다</a:t>
            </a:r>
            <a:r>
              <a:rPr lang="en-US" altLang="ko-KR" dirty="0"/>
              <a:t>. </a:t>
            </a:r>
            <a:r>
              <a:rPr lang="ko-KR" altLang="en-US" dirty="0"/>
              <a:t>사용자는 새로운 </a:t>
            </a:r>
            <a:r>
              <a:rPr lang="ko-KR" altLang="en-US" dirty="0" smtClean="0"/>
              <a:t>내용이라도 </a:t>
            </a:r>
            <a:r>
              <a:rPr lang="ko-KR" altLang="en-US" dirty="0"/>
              <a:t>기존에 경험한 것에 대한 이해가 있어 쉽게 이해할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9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예측성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피드백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사용자와 </a:t>
            </a:r>
            <a:r>
              <a:rPr lang="ko-KR" altLang="en-US" dirty="0"/>
              <a:t>상호 작용을 원활하게 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ko-KR" altLang="en-US" dirty="0"/>
              <a:t>가장 일반적인 방법으로는 </a:t>
            </a:r>
            <a:r>
              <a:rPr lang="ko-KR" altLang="en-US" dirty="0" smtClean="0"/>
              <a:t>마우스 </a:t>
            </a:r>
            <a:r>
              <a:rPr lang="ko-KR" altLang="en-US" dirty="0" err="1"/>
              <a:t>롤</a:t>
            </a:r>
            <a:r>
              <a:rPr lang="ko-KR" altLang="en-US" dirty="0"/>
              <a:t> 오버를 할 때 이미지의 형태나 컬러가 바뀌어 선택되었다는 것을 사용자에게 알려주는 </a:t>
            </a:r>
            <a:r>
              <a:rPr lang="ko-KR" altLang="en-US" dirty="0" smtClean="0"/>
              <a:t>방법이 있음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10-12] </a:t>
            </a:r>
            <a:r>
              <a:rPr lang="ko-KR" altLang="en-US" dirty="0" smtClean="0"/>
              <a:t>마우스 </a:t>
            </a:r>
            <a:r>
              <a:rPr lang="ko-KR" altLang="en-US" dirty="0" err="1" smtClean="0"/>
              <a:t>롤</a:t>
            </a:r>
            <a:r>
              <a:rPr lang="ko-KR" altLang="en-US" dirty="0" smtClean="0"/>
              <a:t> 오버 시 피드백을 주는 웹 사이트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삼성 어린이 미술관</a:t>
            </a:r>
            <a:endParaRPr lang="en-US" altLang="ko-KR" dirty="0" smtClean="0"/>
          </a:p>
          <a:p>
            <a:pPr lvl="4"/>
            <a:r>
              <a:rPr lang="ko-KR" altLang="en-US" dirty="0"/>
              <a:t>마우스 </a:t>
            </a:r>
            <a:r>
              <a:rPr lang="ko-KR" altLang="en-US" dirty="0" err="1"/>
              <a:t>롤</a:t>
            </a:r>
            <a:r>
              <a:rPr lang="ko-KR" altLang="en-US" dirty="0"/>
              <a:t> 오버 시 플래시 사이트의 버튼이 선택되면 이를 확인하는 애니메이션 효과가 </a:t>
            </a:r>
            <a:r>
              <a:rPr lang="ko-KR" altLang="en-US" dirty="0" smtClean="0"/>
              <a:t>발생함</a:t>
            </a:r>
            <a:endParaRPr lang="ko-KR" altLang="en-US" dirty="0"/>
          </a:p>
        </p:txBody>
      </p:sp>
      <p:pic>
        <p:nvPicPr>
          <p:cNvPr id="1026" name="Picture 2" descr="C:\Users\Hiya\Desktop\Task\001_한빛_강의교안\ch10\ch10-3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30" y="4437112"/>
            <a:ext cx="3756854" cy="232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ya\Desktop\Task\001_한빛_강의교안\ch10\ch10-3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39" y="4437112"/>
            <a:ext cx="3784077" cy="233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9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 smtClean="0"/>
              <a:t>10-13] </a:t>
            </a:r>
            <a:r>
              <a:rPr lang="ko-KR" altLang="en-US" dirty="0"/>
              <a:t>마우스 </a:t>
            </a:r>
            <a:r>
              <a:rPr lang="ko-KR" altLang="en-US" dirty="0" err="1"/>
              <a:t>롤</a:t>
            </a:r>
            <a:r>
              <a:rPr lang="ko-KR" altLang="en-US" dirty="0"/>
              <a:t> 오버 시 피드백을 주는 웹 사이트</a:t>
            </a:r>
            <a:endParaRPr lang="en-US" altLang="ko-KR" dirty="0"/>
          </a:p>
          <a:p>
            <a:pPr lvl="3"/>
            <a:r>
              <a:rPr lang="ko-KR" altLang="en-US" dirty="0" err="1" smtClean="0"/>
              <a:t>포스코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서치</a:t>
            </a:r>
            <a:endParaRPr lang="en-US" altLang="ko-KR" dirty="0" smtClean="0"/>
          </a:p>
          <a:p>
            <a:pPr lvl="4"/>
            <a:endParaRPr lang="ko-KR" altLang="en-US" dirty="0"/>
          </a:p>
        </p:txBody>
      </p:sp>
      <p:pic>
        <p:nvPicPr>
          <p:cNvPr id="2050" name="Picture 2" descr="C:\Users\Hiya\Desktop\Task\001_한빛_강의교안\ch10\ch10-3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3" y="1906856"/>
            <a:ext cx="4760993" cy="316413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iya\Desktop\Task\001_한빛_강의교안\ch10\ch10-3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54" y="3031781"/>
            <a:ext cx="5523342" cy="349356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안정성</a:t>
            </a:r>
            <a:endParaRPr lang="en-US" altLang="ko-KR" dirty="0" smtClean="0"/>
          </a:p>
          <a:p>
            <a:pPr lvl="2"/>
            <a:r>
              <a:rPr lang="ko-KR" altLang="en-US" dirty="0"/>
              <a:t>사용자가 제품을 사용할 때 실수에 대한 두려움 없이 사용할 수 있도록 도와주고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한편으로는 </a:t>
            </a:r>
            <a:r>
              <a:rPr lang="ko-KR" altLang="en-US" dirty="0"/>
              <a:t>실수를 저지르지 않을 수 있도록 설계하는 </a:t>
            </a:r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안정성을 이용한 디자인 기법</a:t>
            </a:r>
            <a:endParaRPr lang="en-US" altLang="ko-KR" dirty="0" smtClean="0"/>
          </a:p>
          <a:p>
            <a:pPr lvl="3"/>
            <a:r>
              <a:rPr lang="ko-KR" altLang="en-US" dirty="0"/>
              <a:t>사용자의 심리적 안정</a:t>
            </a:r>
          </a:p>
          <a:p>
            <a:pPr lvl="3"/>
            <a:r>
              <a:rPr lang="ko-KR" altLang="en-US" dirty="0" smtClean="0"/>
              <a:t>사용자의 </a:t>
            </a:r>
            <a:r>
              <a:rPr lang="ko-KR" altLang="en-US" dirty="0"/>
              <a:t>행위를 예측하여 실수를 줄임</a:t>
            </a:r>
          </a:p>
          <a:p>
            <a:pPr lvl="3"/>
            <a:r>
              <a:rPr lang="ko-KR" altLang="en-US" dirty="0" smtClean="0"/>
              <a:t>기술적인 </a:t>
            </a:r>
            <a:r>
              <a:rPr lang="ko-KR" altLang="en-US" dirty="0"/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28964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안정성</a:t>
            </a:r>
            <a:endParaRPr lang="en-US" altLang="ko-KR" dirty="0"/>
          </a:p>
          <a:p>
            <a:pPr lvl="1"/>
            <a:r>
              <a:rPr lang="ko-KR" altLang="en-US" dirty="0" smtClean="0"/>
              <a:t>사용자들의 심리적 안정</a:t>
            </a:r>
            <a:endParaRPr lang="en-US" altLang="ko-KR" dirty="0" smtClean="0"/>
          </a:p>
          <a:p>
            <a:pPr lvl="3"/>
            <a:r>
              <a:rPr lang="ko-KR" altLang="en-US" dirty="0"/>
              <a:t>진행 정도를 알려주기 위해‘로딩 중’이라는 메시지만 보여주는 것보다는 어느 정도 진행되고 </a:t>
            </a:r>
            <a:r>
              <a:rPr lang="ko-KR" altLang="en-US" dirty="0" smtClean="0"/>
              <a:t>있는지 상황을 </a:t>
            </a:r>
            <a:r>
              <a:rPr lang="en-US" altLang="ko-KR" dirty="0"/>
              <a:t>%</a:t>
            </a:r>
            <a:r>
              <a:rPr lang="ko-KR" altLang="en-US" dirty="0"/>
              <a:t>로 나타내주는 것이 사용자의 심리적 안정을 위해서 더 좋은 </a:t>
            </a:r>
            <a:r>
              <a:rPr lang="ko-KR" altLang="en-US" dirty="0" smtClean="0"/>
              <a:t>방법임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10-14] </a:t>
            </a:r>
            <a:r>
              <a:rPr lang="ko-KR" altLang="en-US" dirty="0"/>
              <a:t>심리적 </a:t>
            </a:r>
            <a:r>
              <a:rPr lang="ko-KR" altLang="en-US" dirty="0" smtClean="0"/>
              <a:t>안정과 </a:t>
            </a:r>
            <a:r>
              <a:rPr lang="ko-KR" altLang="en-US" dirty="0"/>
              <a:t>관련된 로딩 페이지와 안내 </a:t>
            </a:r>
            <a:r>
              <a:rPr lang="ko-KR" altLang="en-US" dirty="0" smtClean="0"/>
              <a:t>문구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사용자가 불안해할 수 있는 로딩 페이지</a:t>
            </a:r>
            <a:endParaRPr lang="en-US" altLang="ko-KR" dirty="0" smtClean="0"/>
          </a:p>
          <a:p>
            <a:pPr lvl="4"/>
            <a:r>
              <a:rPr lang="ko-KR" altLang="en-US" dirty="0"/>
              <a:t>로딩 정도가 수치로 표현되지 않기 때문에 진행 정도를 알 수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</a:t>
            </a:r>
            <a:r>
              <a:rPr lang="ko-KR" altLang="en-US" dirty="0"/>
              <a:t>불안해할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C:\Users\Hiya\Desktop\Task\001_한빛_강의교안\ch10\ch10-3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96" y="4653136"/>
            <a:ext cx="2942512" cy="13666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10-14] </a:t>
            </a:r>
            <a:r>
              <a:rPr lang="ko-KR" altLang="en-US" dirty="0"/>
              <a:t>심리적 안정과 관련된 로딩 페이지와 안내 문구</a:t>
            </a:r>
            <a:endParaRPr lang="en-US" altLang="ko-KR" dirty="0"/>
          </a:p>
          <a:p>
            <a:pPr lvl="3"/>
            <a:r>
              <a:rPr lang="ko-KR" altLang="en-US" dirty="0" smtClean="0"/>
              <a:t>사용자의 심리적 안정을 도와주는 로딩 페이지</a:t>
            </a:r>
            <a:endParaRPr lang="en-US" altLang="ko-KR" dirty="0" smtClean="0"/>
          </a:p>
          <a:p>
            <a:pPr lvl="4"/>
            <a:r>
              <a:rPr lang="ko-KR" altLang="en-US" dirty="0"/>
              <a:t>로딩 페이지는 로딩 정도가 수치로 표현되어 있으므로 진행 정도를 알 수 있다</a:t>
            </a:r>
            <a:r>
              <a:rPr lang="en-US" altLang="ko-KR" dirty="0"/>
              <a:t>. </a:t>
            </a:r>
            <a:r>
              <a:rPr lang="ko-KR" altLang="en-US" dirty="0"/>
              <a:t>따라서 사용자는 얼마를 </a:t>
            </a:r>
            <a:r>
              <a:rPr lang="ko-KR" altLang="en-US" dirty="0" smtClean="0"/>
              <a:t>더 기다려야 </a:t>
            </a:r>
            <a:r>
              <a:rPr lang="ko-KR" altLang="en-US" dirty="0"/>
              <a:t>하는지 예측할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endParaRPr lang="en-US" altLang="ko-KR" dirty="0"/>
          </a:p>
          <a:p>
            <a:pPr lvl="3"/>
            <a:r>
              <a:rPr lang="ko-KR" altLang="en-US" dirty="0" smtClean="0"/>
              <a:t>사용자의 심리적 안정을 도와주는 안내 문구</a:t>
            </a:r>
            <a:endParaRPr lang="en-US" altLang="ko-KR" dirty="0" smtClean="0"/>
          </a:p>
          <a:p>
            <a:pPr lvl="4"/>
            <a:r>
              <a:rPr lang="ko-KR" altLang="en-US" dirty="0"/>
              <a:t>처음 들어오는 사용자가 당황하지 않도록 행위의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안내나 </a:t>
            </a:r>
            <a:r>
              <a:rPr lang="ko-KR" altLang="en-US" dirty="0"/>
              <a:t>도움말 등을 보여주어 사용자가 실수를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저지르지 </a:t>
            </a:r>
            <a:r>
              <a:rPr lang="ko-KR" altLang="en-US" dirty="0"/>
              <a:t>않게 </a:t>
            </a:r>
            <a:r>
              <a:rPr lang="ko-KR" altLang="en-US" dirty="0" smtClean="0"/>
              <a:t>해주는 </a:t>
            </a:r>
            <a:r>
              <a:rPr lang="ko-KR" altLang="en-US" dirty="0"/>
              <a:t>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 descr="C:\Users\Hiya\Desktop\Task\001_한빛_강의교안\ch10\ch10-3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2896"/>
            <a:ext cx="27622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iya\Desktop\Task\001_한빛_강의교안\ch10\ch10-36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492896"/>
            <a:ext cx="2617787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Hiya\Desktop\Task\001_한빛_강의교안\ch10\ch10-3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508" y="4393141"/>
            <a:ext cx="3261201" cy="227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안정성</a:t>
            </a:r>
            <a:endParaRPr lang="en-US" altLang="ko-KR" dirty="0"/>
          </a:p>
          <a:p>
            <a:pPr lvl="1"/>
            <a:r>
              <a:rPr lang="ko-KR" altLang="en-US" dirty="0" smtClean="0"/>
              <a:t>사용자의 행위를 예측하여 실수를 줄임</a:t>
            </a:r>
            <a:endParaRPr lang="en-US" altLang="ko-KR" dirty="0" smtClean="0"/>
          </a:p>
          <a:p>
            <a:pPr lvl="3"/>
            <a:r>
              <a:rPr lang="ko-KR" altLang="en-US" dirty="0"/>
              <a:t>인터페이스와 </a:t>
            </a:r>
            <a:r>
              <a:rPr lang="ko-KR" altLang="en-US" dirty="0" err="1"/>
              <a:t>네비게이션</a:t>
            </a:r>
            <a:r>
              <a:rPr lang="ko-KR" altLang="en-US" dirty="0"/>
              <a:t> 구조에서 사용자가 저지를 것으로 예상되는 실수에 대한 대책을 미리 </a:t>
            </a:r>
            <a:r>
              <a:rPr lang="ko-KR" altLang="en-US" dirty="0" smtClean="0"/>
              <a:t>만들어 놓고</a:t>
            </a:r>
            <a:r>
              <a:rPr lang="en-US" altLang="ko-KR" dirty="0"/>
              <a:t>, </a:t>
            </a:r>
            <a:r>
              <a:rPr lang="ko-KR" altLang="en-US" dirty="0"/>
              <a:t>대부분의 모든 조절 기능에 납득할 만한 </a:t>
            </a:r>
            <a:r>
              <a:rPr lang="ko-KR" altLang="en-US" dirty="0" err="1"/>
              <a:t>초깃값을</a:t>
            </a:r>
            <a:r>
              <a:rPr lang="ko-KR" altLang="en-US" dirty="0"/>
              <a:t>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사용자의 행위를 예측하여 실수를 줄이는 예</a:t>
            </a:r>
            <a:endParaRPr lang="en-US" altLang="ko-KR" dirty="0" smtClean="0"/>
          </a:p>
          <a:p>
            <a:pPr lvl="4"/>
            <a:r>
              <a:rPr lang="ko-KR" altLang="en-US" dirty="0"/>
              <a:t>소비자는 물건을 구입할 때 먼저 눈으로 물건을 본 후 손으로 물건을 만져보고</a:t>
            </a:r>
            <a:r>
              <a:rPr lang="en-US" altLang="ko-KR" dirty="0"/>
              <a:t>, </a:t>
            </a:r>
            <a:r>
              <a:rPr lang="ko-KR" altLang="en-US" dirty="0" smtClean="0"/>
              <a:t>확인하게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물건을 </a:t>
            </a:r>
            <a:r>
              <a:rPr lang="ko-KR" altLang="en-US" dirty="0"/>
              <a:t>구입하려고 쇼핑몰 사이트에</a:t>
            </a:r>
            <a:r>
              <a:rPr lang="en-US" altLang="ko-KR" dirty="0"/>
              <a:t> </a:t>
            </a:r>
            <a:r>
              <a:rPr lang="ko-KR" altLang="en-US" dirty="0" smtClean="0"/>
              <a:t>들어온 </a:t>
            </a:r>
            <a:r>
              <a:rPr lang="ko-KR" altLang="en-US" dirty="0"/>
              <a:t>소비자는 모니터에서 제품을 보고 </a:t>
            </a:r>
            <a:r>
              <a:rPr lang="ko-KR" altLang="en-US" dirty="0" smtClean="0"/>
              <a:t>자연스럽게 </a:t>
            </a:r>
            <a:r>
              <a:rPr lang="ko-KR" altLang="en-US" dirty="0"/>
              <a:t>그 제품에 마우스를 가져간다</a:t>
            </a:r>
            <a:r>
              <a:rPr lang="en-US" altLang="ko-KR" dirty="0"/>
              <a:t>. </a:t>
            </a:r>
            <a:r>
              <a:rPr lang="ko-KR" altLang="en-US" dirty="0"/>
              <a:t>따라서 제품의 상세 정보 버튼을 따로 두었더라도 제품의 </a:t>
            </a:r>
            <a:r>
              <a:rPr lang="ko-KR" altLang="en-US" dirty="0" smtClean="0"/>
              <a:t>이미지에 </a:t>
            </a:r>
            <a:r>
              <a:rPr lang="ko-KR" altLang="en-US" dirty="0"/>
              <a:t>링크를 걸어 제품의 상세 정보나 확대 이미지를 </a:t>
            </a:r>
            <a:r>
              <a:rPr lang="ko-KR" altLang="en-US" dirty="0" smtClean="0"/>
              <a:t>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4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10-15] </a:t>
            </a:r>
            <a:r>
              <a:rPr lang="ko-KR" altLang="en-US" dirty="0" smtClean="0"/>
              <a:t>사용자의 행위를 예측하여 실수를 줄여준 사이트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삼성몰</a:t>
            </a:r>
            <a:endParaRPr lang="en-US" altLang="ko-KR" dirty="0" smtClean="0"/>
          </a:p>
          <a:p>
            <a:pPr lvl="4"/>
            <a:r>
              <a:rPr lang="ko-KR" altLang="en-US" dirty="0"/>
              <a:t>크게 보기 버튼을 따로 배치하지 않고 제품 사진과 함께 만들어 큰 이미지로 보는 링크를 연결해주었다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smtClean="0"/>
              <a:t>사용자의 </a:t>
            </a:r>
            <a:r>
              <a:rPr lang="ko-KR" altLang="en-US" dirty="0"/>
              <a:t>행위를 미리 예측하여</a:t>
            </a:r>
            <a:r>
              <a:rPr lang="en-US" altLang="ko-KR" dirty="0"/>
              <a:t>, </a:t>
            </a:r>
            <a:r>
              <a:rPr lang="ko-KR" altLang="en-US" dirty="0"/>
              <a:t>실생활에서 하던 대로 제품에 마우스를 가져갔을 경우 실수를 범하지 않게 하려는 </a:t>
            </a:r>
            <a:r>
              <a:rPr lang="ko-KR" altLang="en-US" dirty="0" smtClean="0"/>
              <a:t>배려다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75486" y="2680056"/>
            <a:ext cx="4040530" cy="3576420"/>
            <a:chOff x="675486" y="2680056"/>
            <a:chExt cx="4040530" cy="3576420"/>
          </a:xfrm>
        </p:grpSpPr>
        <p:pic>
          <p:nvPicPr>
            <p:cNvPr id="5122" name="Picture 2" descr="C:\Users\Hiya\Desktop\Task\001_한빛_강의교안\ch10\ch10-38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86" y="2680056"/>
              <a:ext cx="4040530" cy="30532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75486" y="5733256"/>
              <a:ext cx="40405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10-38] </a:t>
              </a:r>
              <a:r>
                <a:rPr lang="ko-KR" altLang="en-US" sz="1400" dirty="0"/>
                <a:t>상세 정보 화면에서 제품 사진 하단의 크게 </a:t>
              </a:r>
              <a:r>
                <a:rPr lang="ko-KR" altLang="en-US" sz="1400" dirty="0" smtClean="0"/>
                <a:t>보기 버튼</a:t>
              </a:r>
              <a:endParaRPr lang="ko-KR" altLang="en-US" sz="14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147263" y="2708920"/>
            <a:ext cx="3973344" cy="3319980"/>
            <a:chOff x="5147263" y="2708920"/>
            <a:chExt cx="3973344" cy="3319980"/>
          </a:xfrm>
        </p:grpSpPr>
        <p:pic>
          <p:nvPicPr>
            <p:cNvPr id="5123" name="Picture 3" descr="C:\Users\Hiya\Desktop\Task\001_한빛_강의교안\ch10\ch10-39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7263" y="2708920"/>
              <a:ext cx="3673209" cy="29912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148064" y="5721123"/>
              <a:ext cx="3972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10-39] </a:t>
              </a:r>
              <a:r>
                <a:rPr lang="ko-KR" altLang="en-US" sz="1400" dirty="0"/>
                <a:t>크게 보기 버튼을 클릭했을 </a:t>
              </a:r>
              <a:r>
                <a:rPr lang="ko-KR" altLang="en-US" sz="1400" dirty="0" smtClean="0"/>
                <a:t>경우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64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10-15] </a:t>
            </a:r>
            <a:r>
              <a:rPr lang="ko-KR" altLang="en-US" dirty="0"/>
              <a:t>사용자의 행위를 예측하여 실수를 줄여준 사이트</a:t>
            </a:r>
            <a:endParaRPr lang="en-US" altLang="ko-KR" dirty="0"/>
          </a:p>
          <a:p>
            <a:pPr lvl="2"/>
            <a:r>
              <a:rPr lang="ko-KR" altLang="en-US" dirty="0" err="1" smtClean="0"/>
              <a:t>프리챌</a:t>
            </a:r>
            <a:r>
              <a:rPr lang="ko-KR" altLang="en-US" dirty="0" smtClean="0"/>
              <a:t> 회원 가입</a:t>
            </a:r>
            <a:endParaRPr lang="en-US" altLang="ko-KR" dirty="0" smtClean="0"/>
          </a:p>
          <a:p>
            <a:pPr lvl="4"/>
            <a:r>
              <a:rPr lang="ko-KR" altLang="en-US" dirty="0"/>
              <a:t>회원 가입 입력 항목에서 사용자가 입력을 잘못하거나 필수 항목을 빠뜨렸을 경우 사용자의 행동을 예측하고 </a:t>
            </a:r>
            <a:r>
              <a:rPr lang="ko-KR" altLang="en-US" dirty="0" smtClean="0"/>
              <a:t>돌발사태에 </a:t>
            </a:r>
            <a:r>
              <a:rPr lang="ko-KR" altLang="en-US" dirty="0"/>
              <a:t>대한 경고 메시지</a:t>
            </a:r>
            <a:r>
              <a:rPr lang="en-US" altLang="ko-KR" dirty="0"/>
              <a:t>(</a:t>
            </a:r>
            <a:r>
              <a:rPr lang="ko-KR" altLang="en-US" dirty="0"/>
              <a:t>확인 창</a:t>
            </a:r>
            <a:r>
              <a:rPr lang="en-US" altLang="ko-KR" dirty="0"/>
              <a:t>)</a:t>
            </a:r>
            <a:r>
              <a:rPr lang="ko-KR" altLang="en-US" dirty="0"/>
              <a:t>를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93005" y="2420888"/>
            <a:ext cx="5495925" cy="3279577"/>
            <a:chOff x="393005" y="2420888"/>
            <a:chExt cx="5495925" cy="3279577"/>
          </a:xfrm>
        </p:grpSpPr>
        <p:pic>
          <p:nvPicPr>
            <p:cNvPr id="6146" name="Picture 2" descr="C:\Users\Hiya\Desktop\Task\001_한빛_강의교안\ch10\ch10-40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05" y="2420888"/>
              <a:ext cx="5495925" cy="297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13220" y="5392688"/>
              <a:ext cx="5475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10-40] </a:t>
              </a:r>
              <a:r>
                <a:rPr lang="ko-KR" altLang="en-US" sz="1400" dirty="0"/>
                <a:t>회원가입 입력 양식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082605" y="2697113"/>
            <a:ext cx="2953891" cy="1582008"/>
            <a:chOff x="6082605" y="2697113"/>
            <a:chExt cx="2953891" cy="1582008"/>
          </a:xfrm>
        </p:grpSpPr>
        <p:pic>
          <p:nvPicPr>
            <p:cNvPr id="6147" name="Picture 3" descr="C:\Users\Hiya\Desktop\Task\001_한빛_강의교안\ch10\ch10-41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2605" y="2697113"/>
              <a:ext cx="2809875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082605" y="3755901"/>
              <a:ext cx="2953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10-41] </a:t>
              </a:r>
              <a:r>
                <a:rPr lang="ko-KR" altLang="en-US" sz="1400" dirty="0"/>
                <a:t>돌발 사태에 대한 경고 메시지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64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흥미성</a:t>
            </a:r>
            <a:endParaRPr lang="en-US" altLang="ko-KR" dirty="0" smtClean="0"/>
          </a:p>
          <a:p>
            <a:pPr lvl="3"/>
            <a:r>
              <a:rPr lang="ko-KR" altLang="en-US" dirty="0"/>
              <a:t>웹 사이트 화면에서 친근감 있고 재미있는 요소를 제공하여</a:t>
            </a:r>
            <a:r>
              <a:rPr lang="en-US" altLang="ko-KR" dirty="0"/>
              <a:t>, </a:t>
            </a:r>
            <a:r>
              <a:rPr lang="ko-KR" altLang="en-US" dirty="0"/>
              <a:t>사용자가 흥미를 </a:t>
            </a:r>
            <a:r>
              <a:rPr lang="ko-KR" altLang="en-US" dirty="0" smtClean="0"/>
              <a:t>느낄 </a:t>
            </a:r>
            <a:r>
              <a:rPr lang="ko-KR" altLang="en-US" dirty="0"/>
              <a:t>수 있게 해주는 화면 설계 </a:t>
            </a:r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err="1" smtClean="0"/>
              <a:t>흥미성을</a:t>
            </a:r>
            <a:r>
              <a:rPr lang="ko-KR" altLang="en-US" dirty="0" smtClean="0"/>
              <a:t> 이용한 디자인 기법</a:t>
            </a:r>
            <a:endParaRPr lang="en-US" altLang="ko-KR" dirty="0" smtClean="0"/>
          </a:p>
          <a:p>
            <a:pPr lvl="3"/>
            <a:r>
              <a:rPr lang="ko-KR" altLang="en-US" dirty="0"/>
              <a:t>친근감 있고 </a:t>
            </a:r>
            <a:r>
              <a:rPr lang="ko-KR" altLang="en-US" dirty="0" err="1"/>
              <a:t>유머러스한</a:t>
            </a:r>
            <a:r>
              <a:rPr lang="ko-KR" altLang="en-US" dirty="0"/>
              <a:t> 캐릭터를 사용하여 사용자의 친밀감을 높이는 방법</a:t>
            </a:r>
          </a:p>
          <a:p>
            <a:pPr lvl="4"/>
            <a:r>
              <a:rPr lang="ko-KR" altLang="en-US" dirty="0" smtClean="0"/>
              <a:t>흥미 </a:t>
            </a:r>
            <a:r>
              <a:rPr lang="ko-KR" altLang="en-US" dirty="0"/>
              <a:t>있는 이미지</a:t>
            </a:r>
            <a:r>
              <a:rPr lang="en-US" altLang="ko-KR" dirty="0"/>
              <a:t>, </a:t>
            </a: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친근한 캐릭터 사용</a:t>
            </a:r>
          </a:p>
          <a:p>
            <a:pPr lvl="4"/>
            <a:r>
              <a:rPr lang="ko-KR" altLang="en-US" dirty="0" smtClean="0"/>
              <a:t>실생활에 </a:t>
            </a:r>
            <a:r>
              <a:rPr lang="ko-KR" altLang="en-US" dirty="0"/>
              <a:t>대한 사람들의 경험을 이용해 제품의 특징과 개념을 쉽고 빠르게 전달하는 </a:t>
            </a:r>
            <a:r>
              <a:rPr lang="ko-KR" altLang="en-US" dirty="0" err="1"/>
              <a:t>메타포</a:t>
            </a:r>
            <a:r>
              <a:rPr lang="ko-KR" altLang="en-US" dirty="0"/>
              <a:t> 사용</a:t>
            </a:r>
          </a:p>
          <a:p>
            <a:pPr lvl="3"/>
            <a:endParaRPr lang="en-US" altLang="ko-KR" dirty="0"/>
          </a:p>
          <a:p>
            <a:pPr lvl="3"/>
            <a:r>
              <a:rPr lang="ko-KR" altLang="en-US" dirty="0" smtClean="0"/>
              <a:t>애니메이션이나 </a:t>
            </a:r>
            <a:r>
              <a:rPr lang="ko-KR" altLang="en-US" dirty="0"/>
              <a:t>사운드를 활용하여 사용자의 흥미를 배가시키고</a:t>
            </a:r>
            <a:r>
              <a:rPr lang="en-US" altLang="ko-KR" dirty="0"/>
              <a:t>, </a:t>
            </a:r>
            <a:r>
              <a:rPr lang="ko-KR" altLang="en-US" dirty="0" err="1"/>
              <a:t>전달력을</a:t>
            </a:r>
            <a:r>
              <a:rPr lang="ko-KR" altLang="en-US" dirty="0"/>
              <a:t> 높이는 방법</a:t>
            </a:r>
          </a:p>
          <a:p>
            <a:pPr lvl="4"/>
            <a:r>
              <a:rPr lang="ko-KR" altLang="en-US" dirty="0" smtClean="0"/>
              <a:t>기술과 </a:t>
            </a:r>
            <a:r>
              <a:rPr lang="ko-KR" altLang="en-US" dirty="0"/>
              <a:t>미학의 적절한 활용</a:t>
            </a:r>
          </a:p>
          <a:p>
            <a:pPr lvl="4"/>
            <a:r>
              <a:rPr lang="ko-KR" altLang="en-US" dirty="0" err="1" smtClean="0"/>
              <a:t>인터랙티브한</a:t>
            </a:r>
            <a:r>
              <a:rPr lang="ko-KR" altLang="en-US" dirty="0" smtClean="0"/>
              <a:t> </a:t>
            </a:r>
            <a:r>
              <a:rPr lang="ko-KR" altLang="en-US" dirty="0"/>
              <a:t>피드백의 활용</a:t>
            </a:r>
          </a:p>
        </p:txBody>
      </p:sp>
    </p:spTree>
    <p:extLst>
      <p:ext uri="{BB962C8B-B14F-4D97-AF65-F5344CB8AC3E}">
        <p14:creationId xmlns:p14="http://schemas.microsoft.com/office/powerpoint/2010/main" val="28964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화면을 설계할 때 갖추어야 할 요건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화면 설계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갖춰야 할 요건</a:t>
            </a:r>
            <a:endParaRPr lang="en-US" altLang="ko-KR" dirty="0" smtClean="0"/>
          </a:p>
          <a:p>
            <a:pPr lvl="1"/>
            <a:r>
              <a:rPr lang="ko-KR" altLang="en-US" dirty="0"/>
              <a:t>브라우저에서 적합한 색상을 사용해야 하며</a:t>
            </a:r>
            <a:r>
              <a:rPr lang="en-US" altLang="ko-KR" dirty="0"/>
              <a:t>, </a:t>
            </a:r>
            <a:r>
              <a:rPr lang="ko-KR" altLang="en-US" dirty="0"/>
              <a:t>페이지의 용량을 </a:t>
            </a:r>
            <a:r>
              <a:rPr lang="ko-KR" altLang="en-US" dirty="0" smtClean="0"/>
              <a:t>고려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웹 </a:t>
            </a:r>
            <a:r>
              <a:rPr lang="ko-KR" altLang="en-US" dirty="0"/>
              <a:t>사이트 화면은 브라우저를 통해 온라인 이미지를 보는 특수한 상황이기 때문에 온라인 작업 </a:t>
            </a:r>
            <a:r>
              <a:rPr lang="ko-KR" altLang="en-US" dirty="0" smtClean="0"/>
              <a:t>환경</a:t>
            </a:r>
            <a:r>
              <a:rPr lang="en-US" altLang="ko-KR" dirty="0" smtClean="0"/>
              <a:t>(</a:t>
            </a:r>
            <a:r>
              <a:rPr lang="ko-KR" altLang="en-US" dirty="0"/>
              <a:t>제한적인 컬러 팔레트</a:t>
            </a:r>
            <a:r>
              <a:rPr lang="en-US" altLang="ko-KR" dirty="0"/>
              <a:t>, </a:t>
            </a:r>
            <a:r>
              <a:rPr lang="ko-KR" altLang="en-US" dirty="0"/>
              <a:t>작은 파일 사이즈 등</a:t>
            </a:r>
            <a:r>
              <a:rPr lang="en-US" altLang="ko-KR" dirty="0"/>
              <a:t>)</a:t>
            </a:r>
            <a:r>
              <a:rPr lang="ko-KR" altLang="en-US" dirty="0"/>
              <a:t>에 대한 충분한 이해가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사용자에 대한 인지적 효과를 </a:t>
            </a:r>
            <a:r>
              <a:rPr lang="ko-KR" altLang="en-US" dirty="0" smtClean="0"/>
              <a:t>고려</a:t>
            </a:r>
            <a:endParaRPr lang="en-US" altLang="ko-KR" dirty="0" smtClean="0"/>
          </a:p>
          <a:p>
            <a:pPr lvl="3"/>
            <a:r>
              <a:rPr lang="ko-KR" altLang="en-US" dirty="0"/>
              <a:t>사용자가 내용을 쉽게 파악할 수 </a:t>
            </a:r>
            <a:r>
              <a:rPr lang="ko-KR" altLang="en-US" dirty="0" smtClean="0"/>
              <a:t>있도록 </a:t>
            </a:r>
            <a:r>
              <a:rPr lang="ko-KR" altLang="en-US" dirty="0"/>
              <a:t>배치</a:t>
            </a:r>
            <a:r>
              <a:rPr lang="en-US" altLang="ko-KR" dirty="0"/>
              <a:t>, </a:t>
            </a:r>
            <a:r>
              <a:rPr lang="ko-KR" altLang="en-US" dirty="0"/>
              <a:t>대비</a:t>
            </a:r>
            <a:r>
              <a:rPr lang="en-US" altLang="ko-KR" dirty="0"/>
              <a:t>, </a:t>
            </a:r>
            <a:r>
              <a:rPr lang="ko-KR" altLang="en-US" dirty="0"/>
              <a:t>강조하여 레이아웃을 잡아야 한다</a:t>
            </a:r>
            <a:r>
              <a:rPr lang="en-US" altLang="ko-KR" dirty="0"/>
              <a:t>. </a:t>
            </a:r>
            <a:r>
              <a:rPr lang="ko-KR" altLang="en-US" dirty="0"/>
              <a:t>레이아웃을 잡을 때는 관련 정보를 </a:t>
            </a:r>
            <a:r>
              <a:rPr lang="ko-KR" altLang="en-US" dirty="0" err="1" smtClean="0"/>
              <a:t>그룹핑해주는</a:t>
            </a:r>
            <a:r>
              <a:rPr lang="ko-KR" altLang="en-US" dirty="0" smtClean="0"/>
              <a:t> 것이 좋음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웹 문서에서 표현하고자 하는 내용이 디자인에서도 나타나야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/>
            <a:r>
              <a:rPr lang="ko-KR" altLang="en-US" dirty="0"/>
              <a:t>간단한 그래픽이나 아이콘을 활용하여 긴 텍스트를 읽지 않고도 어떠한 내용의 페이지인지 </a:t>
            </a:r>
            <a:r>
              <a:rPr lang="ko-KR" altLang="en-US" dirty="0" smtClean="0"/>
              <a:t>한눈에 알 </a:t>
            </a:r>
            <a:r>
              <a:rPr lang="ko-KR" altLang="en-US" dirty="0"/>
              <a:t>수 있어야 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02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흥미성</a:t>
            </a:r>
            <a:endParaRPr lang="en-US" altLang="ko-KR" dirty="0"/>
          </a:p>
          <a:p>
            <a:pPr lvl="1"/>
            <a:r>
              <a:rPr lang="ko-KR" altLang="en-US" dirty="0" smtClean="0"/>
              <a:t>친근감 있고 </a:t>
            </a:r>
            <a:r>
              <a:rPr lang="ko-KR" altLang="en-US" dirty="0"/>
              <a:t>유머러스한 캐릭터를 사용하여 사용자의 친밀감을 높이는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ko-KR" altLang="en-US" dirty="0"/>
              <a:t>흥미 있는 이미지나 아이콘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친근하고 </a:t>
            </a:r>
            <a:r>
              <a:rPr lang="ko-KR" altLang="en-US" dirty="0"/>
              <a:t>귀여운 캐릭터를 사용하는 방법</a:t>
            </a:r>
            <a:r>
              <a:rPr lang="en-US" altLang="ko-KR" dirty="0"/>
              <a:t>, </a:t>
            </a:r>
            <a:r>
              <a:rPr lang="ko-KR" altLang="en-US" dirty="0"/>
              <a:t>재미있는 스토리로 애니메이션을 만들어 </a:t>
            </a:r>
            <a:r>
              <a:rPr lang="ko-KR" altLang="en-US" dirty="0" smtClean="0"/>
              <a:t>보여주는 방법 등이 있음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10-16] </a:t>
            </a:r>
            <a:r>
              <a:rPr lang="ko-KR" altLang="en-US" dirty="0"/>
              <a:t>흥미 있는 이미지</a:t>
            </a:r>
            <a:r>
              <a:rPr lang="en-US" altLang="ko-KR" dirty="0"/>
              <a:t>, </a:t>
            </a:r>
            <a:r>
              <a:rPr lang="ko-KR" altLang="en-US" dirty="0"/>
              <a:t>아이콘을 활용한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디즈니랜드</a:t>
            </a:r>
            <a:endParaRPr lang="en-US" altLang="ko-KR" dirty="0" smtClean="0"/>
          </a:p>
          <a:p>
            <a:pPr lvl="4"/>
            <a:r>
              <a:rPr lang="ko-KR" altLang="en-US" dirty="0"/>
              <a:t>디즈니만의 독특한 구조와 이미지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배치로 </a:t>
            </a:r>
            <a:r>
              <a:rPr lang="ko-KR" altLang="en-US" dirty="0"/>
              <a:t>마우스를 클릭하게 만든다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170" name="Picture 2" descr="C:\Users\Hiya\Desktop\Task\001_한빛_강의교안\ch10\ch10-4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952" y="3574053"/>
            <a:ext cx="3250408" cy="316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디즈니랜드</a:t>
            </a:r>
            <a:endParaRPr lang="en-US" altLang="ko-KR" dirty="0"/>
          </a:p>
          <a:p>
            <a:pPr lvl="4"/>
            <a:r>
              <a:rPr lang="ko-KR" altLang="en-US" dirty="0"/>
              <a:t>마우스를 가져가는 방향대로 눈의 위치가 바뀐다</a:t>
            </a:r>
            <a:r>
              <a:rPr lang="en-US" altLang="ko-KR" dirty="0"/>
              <a:t>. </a:t>
            </a:r>
            <a:r>
              <a:rPr lang="ko-KR" altLang="en-US" dirty="0"/>
              <a:t>이처럼 재미있는 요소가 사용자에게 흥미로움을 더해주어 </a:t>
            </a:r>
            <a:r>
              <a:rPr lang="ko-KR" altLang="en-US" dirty="0" smtClean="0"/>
              <a:t>오랫동안 </a:t>
            </a:r>
            <a:r>
              <a:rPr lang="ko-KR" altLang="en-US" dirty="0"/>
              <a:t>웹 사이트 내에 머물게 해준다</a:t>
            </a:r>
          </a:p>
        </p:txBody>
      </p:sp>
      <p:pic>
        <p:nvPicPr>
          <p:cNvPr id="8194" name="Picture 2" descr="C:\Users\Hiya\Desktop\Task\001_한빛_강의교안\ch10\ch10-4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95" y="2282187"/>
            <a:ext cx="4183005" cy="28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Hiya\Desktop\Task\001_한빛_강의교안\ch10\ch10-4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76872"/>
            <a:ext cx="4150746" cy="282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10-17] </a:t>
            </a:r>
            <a:r>
              <a:rPr lang="ko-KR" altLang="en-US" dirty="0"/>
              <a:t>창의적인 스토리와 플래시 애니메이션을 활용한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3"/>
            <a:r>
              <a:rPr lang="ko-KR" altLang="en-US" dirty="0"/>
              <a:t>얼소디자인</a:t>
            </a:r>
            <a:r>
              <a:rPr lang="en-US" altLang="ko-KR" dirty="0"/>
              <a:t>(http://www.also-online.com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메뉴를 클릭하면 독특한 내용의 애니메이션으로 화면이 전환되어 웹 사이트 방문자를 흥미롭게 해준다</a:t>
            </a:r>
            <a:r>
              <a:rPr lang="en-US" altLang="ko-KR" dirty="0"/>
              <a:t>. </a:t>
            </a:r>
            <a:r>
              <a:rPr lang="ko-KR" altLang="en-US" dirty="0" smtClean="0"/>
              <a:t>창의적이고 </a:t>
            </a:r>
            <a:r>
              <a:rPr lang="ko-KR" altLang="en-US" dirty="0"/>
              <a:t>재미있는 애니메이션으로 감탄을 연발하게 하는 웹 사이트다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9218" name="Picture 2" descr="C:\Users\Hiya\Desktop\Task\001_한빛_강의교안\ch10\ch10-47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952"/>
            <a:ext cx="4700544" cy="24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Hiya\Desktop\Task\001_한빛_강의교안\ch10\ch10-49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2" y="3789040"/>
            <a:ext cx="5170598" cy="26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10-18] </a:t>
            </a:r>
            <a:r>
              <a:rPr lang="ko-KR" altLang="en-US" dirty="0"/>
              <a:t>친근감 있는 캐릭터를 사용한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3"/>
            <a:r>
              <a:rPr lang="ko-KR" altLang="en-US" dirty="0"/>
              <a:t>캐시캣</a:t>
            </a:r>
            <a:r>
              <a:rPr lang="en-US" altLang="ko-KR" dirty="0"/>
              <a:t>(http://www.cathycat.com</a:t>
            </a:r>
            <a:r>
              <a:rPr lang="en-US" altLang="ko-KR" dirty="0" smtClean="0"/>
              <a:t>)</a:t>
            </a:r>
          </a:p>
          <a:p>
            <a:pPr lvl="4"/>
            <a:r>
              <a:rPr lang="en-US" altLang="ko-KR" dirty="0"/>
              <a:t>20</a:t>
            </a:r>
            <a:r>
              <a:rPr lang="ko-KR" altLang="en-US" dirty="0"/>
              <a:t>대 여성 잡지를 </a:t>
            </a:r>
            <a:r>
              <a:rPr lang="ko-KR" altLang="en-US" dirty="0" err="1"/>
              <a:t>모티브로하여</a:t>
            </a:r>
            <a:r>
              <a:rPr lang="ko-KR" altLang="en-US" dirty="0"/>
              <a:t> 여성스러운 감각을 사용해 마치 잡지를 보듯 </a:t>
            </a:r>
            <a:r>
              <a:rPr lang="ko-KR" altLang="en-US" dirty="0" err="1"/>
              <a:t>타겟</a:t>
            </a:r>
            <a:r>
              <a:rPr lang="ko-KR" altLang="en-US" dirty="0"/>
              <a:t> 대상의 </a:t>
            </a:r>
            <a:r>
              <a:rPr lang="ko-KR" altLang="en-US" dirty="0" smtClean="0"/>
              <a:t>시선을 사로잡는 </a:t>
            </a:r>
            <a:r>
              <a:rPr lang="ko-KR" altLang="en-US" dirty="0"/>
              <a:t>화면을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페이지마다 캐릭터를 보여주고 멀티미디어적 요소와 결합하여 흥미 전달과 함</a:t>
            </a:r>
          </a:p>
          <a:p>
            <a:pPr lvl="4"/>
            <a:r>
              <a:rPr lang="ko-KR" altLang="en-US" dirty="0" err="1"/>
              <a:t>께</a:t>
            </a:r>
            <a:r>
              <a:rPr lang="ko-KR" altLang="en-US" dirty="0"/>
              <a:t> 친근한 분위기를 </a:t>
            </a:r>
            <a:r>
              <a:rPr lang="ko-KR" altLang="en-US" dirty="0" smtClean="0"/>
              <a:t>유도한다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42" name="Picture 2" descr="C:\Users\Hiya\Desktop\Task\001_한빛_강의교안\ch10\ch10-5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24944"/>
            <a:ext cx="3476406" cy="352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흥미성</a:t>
            </a:r>
            <a:endParaRPr lang="en-US" altLang="ko-KR" dirty="0"/>
          </a:p>
          <a:p>
            <a:pPr lvl="1"/>
            <a:r>
              <a:rPr lang="ko-KR" altLang="en-US" dirty="0"/>
              <a:t>애니메이션이나 사운드를 활용하여 사용자의 흥미를 배가시키고</a:t>
            </a:r>
            <a:r>
              <a:rPr lang="en-US" altLang="ko-KR" dirty="0"/>
              <a:t>, </a:t>
            </a:r>
            <a:r>
              <a:rPr lang="ko-KR" altLang="en-US" dirty="0"/>
              <a:t>전달력을 높이는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ko-KR" altLang="en-US" dirty="0"/>
              <a:t>기술과 미학을 적절히 활용하여 사용자의 흥미를 배가시킬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r>
              <a:rPr lang="ko-KR" altLang="en-US" dirty="0"/>
              <a:t>기술적인 사이트는 </a:t>
            </a:r>
            <a:r>
              <a:rPr lang="ko-KR" altLang="en-US" dirty="0" err="1" smtClean="0"/>
              <a:t>인터랙티브한</a:t>
            </a:r>
            <a:r>
              <a:rPr lang="ko-KR" altLang="en-US" dirty="0" smtClean="0"/>
              <a:t> 피드백을 </a:t>
            </a:r>
            <a:r>
              <a:rPr lang="ko-KR" altLang="en-US" dirty="0"/>
              <a:t>활용하여 사용자의 참여를 이끌어내고</a:t>
            </a:r>
            <a:r>
              <a:rPr lang="en-US" altLang="ko-KR" dirty="0"/>
              <a:t>, </a:t>
            </a:r>
            <a:r>
              <a:rPr lang="ko-KR" altLang="en-US" dirty="0"/>
              <a:t>사용자가 흥미를 느끼게 </a:t>
            </a:r>
            <a:r>
              <a:rPr lang="ko-KR" altLang="en-US" dirty="0" smtClean="0"/>
              <a:t>해줌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10-19] </a:t>
            </a:r>
            <a:r>
              <a:rPr lang="ko-KR" altLang="en-US" dirty="0"/>
              <a:t>기술과 미학이 적절히 활용된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3"/>
            <a:r>
              <a:rPr lang="en-US" altLang="ko-KR" dirty="0"/>
              <a:t>yugop(http://www.yugop.com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smtClean="0"/>
              <a:t>재미있는 </a:t>
            </a:r>
            <a:r>
              <a:rPr lang="ko-KR" altLang="en-US" dirty="0"/>
              <a:t>화면들은 </a:t>
            </a:r>
            <a:r>
              <a:rPr lang="ko-KR" altLang="en-US" dirty="0" err="1"/>
              <a:t>인터랙티브한</a:t>
            </a:r>
            <a:r>
              <a:rPr lang="ko-KR" altLang="en-US" dirty="0"/>
              <a:t> 반응을 보여주며</a:t>
            </a:r>
            <a:r>
              <a:rPr lang="en-US" altLang="ko-KR" dirty="0"/>
              <a:t>, </a:t>
            </a:r>
            <a:r>
              <a:rPr lang="ko-KR" altLang="en-US" dirty="0"/>
              <a:t>사용자가 흥미를 느끼게 한다</a:t>
            </a:r>
          </a:p>
        </p:txBody>
      </p:sp>
      <p:pic>
        <p:nvPicPr>
          <p:cNvPr id="11266" name="Picture 2" descr="C:\Users\Hiya\Desktop\Task\001_한빛_강의교안\ch10\ch10-5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08" y="4630482"/>
            <a:ext cx="3465924" cy="20789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Hiya\Desktop\Task\001_한빛_강의교안\ch10\ch10-5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653136"/>
            <a:ext cx="3475028" cy="208805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10-20] </a:t>
            </a:r>
            <a:r>
              <a:rPr lang="ko-KR" altLang="en-US" dirty="0"/>
              <a:t>애니메이션과 사운드를 활용한 배너 </a:t>
            </a:r>
            <a:r>
              <a:rPr lang="ko-KR" altLang="en-US" dirty="0" smtClean="0"/>
              <a:t>광고</a:t>
            </a:r>
            <a:endParaRPr lang="en-US" altLang="ko-KR" dirty="0" smtClean="0"/>
          </a:p>
          <a:p>
            <a:pPr lvl="3"/>
            <a:r>
              <a:rPr lang="ko-KR" altLang="en-US" dirty="0"/>
              <a:t>다음</a:t>
            </a:r>
            <a:r>
              <a:rPr lang="en-US" altLang="ko-KR" dirty="0"/>
              <a:t>(http://www.daum.net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웹 사이트에서 쉽게 접할 수 있는 </a:t>
            </a:r>
            <a:r>
              <a:rPr lang="ko-KR" altLang="en-US" dirty="0" err="1"/>
              <a:t>다이나믹한</a:t>
            </a:r>
            <a:r>
              <a:rPr lang="ko-KR" altLang="en-US" dirty="0"/>
              <a:t> 배너 이미지를 이용하여 사용자를 웹 사이트로 이동하도록 유도한다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마우스를 </a:t>
            </a:r>
            <a:r>
              <a:rPr lang="ko-KR" altLang="en-US" dirty="0" err="1"/>
              <a:t>롤</a:t>
            </a:r>
            <a:r>
              <a:rPr lang="ko-KR" altLang="en-US" dirty="0"/>
              <a:t> 오버하면 배너의 화면이 커지면서 자세한 동영상을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290" name="Picture 2" descr="C:\Users\Hiya\Desktop\Task\001_한빛_강의교안\ch10\ch10-54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5170598" cy="269436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Hiya\Desktop\Task\001_한빛_강의교안\ch10\ch10-55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42" y="4003911"/>
            <a:ext cx="4700546" cy="24494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심미성</a:t>
            </a:r>
            <a:endParaRPr lang="en-US" altLang="ko-KR" dirty="0" smtClean="0"/>
          </a:p>
          <a:p>
            <a:pPr lvl="3"/>
            <a:r>
              <a:rPr lang="ko-KR" altLang="en-US" dirty="0"/>
              <a:t>웹 </a:t>
            </a:r>
            <a:r>
              <a:rPr lang="ko-KR" altLang="en-US" dirty="0" smtClean="0"/>
              <a:t>사이트에서 </a:t>
            </a:r>
            <a:r>
              <a:rPr lang="ko-KR" altLang="en-US" dirty="0"/>
              <a:t>보여주는 레이아웃이 일반적인 정보 제공 외에 웹 사이트의 성격을 단적으로 표현하여 </a:t>
            </a:r>
            <a:r>
              <a:rPr lang="ko-KR" altLang="en-US" dirty="0" smtClean="0"/>
              <a:t>나타내 주는 </a:t>
            </a:r>
            <a:r>
              <a:rPr lang="ko-KR" altLang="en-US" dirty="0"/>
              <a:t>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심미성</a:t>
            </a:r>
            <a:r>
              <a:rPr lang="en-US" altLang="ko-KR" dirty="0"/>
              <a:t>(aesthetic)</a:t>
            </a:r>
            <a:r>
              <a:rPr lang="ko-KR" altLang="en-US" dirty="0"/>
              <a:t>은 미적 만족감을 제공하는 것으로 변별성</a:t>
            </a:r>
            <a:r>
              <a:rPr lang="en-US" altLang="ko-KR" dirty="0"/>
              <a:t>, </a:t>
            </a:r>
            <a:r>
              <a:rPr lang="ko-KR" altLang="en-US" dirty="0"/>
              <a:t>기억도</a:t>
            </a:r>
            <a:r>
              <a:rPr lang="en-US" altLang="ko-KR" dirty="0"/>
              <a:t>, </a:t>
            </a:r>
            <a:r>
              <a:rPr lang="ko-KR" altLang="en-US" dirty="0"/>
              <a:t>선호도를 </a:t>
            </a:r>
            <a:r>
              <a:rPr lang="ko-KR" altLang="en-US" dirty="0" smtClean="0"/>
              <a:t>증대시킴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smtClean="0"/>
              <a:t>심미성을 이용한 디자인 기법</a:t>
            </a:r>
            <a:endParaRPr lang="en-US" altLang="ko-KR" dirty="0" smtClean="0"/>
          </a:p>
          <a:p>
            <a:pPr lvl="3"/>
            <a:r>
              <a:rPr lang="ko-KR" altLang="en-US" dirty="0"/>
              <a:t>변별성</a:t>
            </a:r>
            <a:r>
              <a:rPr lang="en-US" altLang="ko-KR" dirty="0"/>
              <a:t>, </a:t>
            </a:r>
            <a:r>
              <a:rPr lang="ko-KR" altLang="en-US" dirty="0"/>
              <a:t>기억도</a:t>
            </a:r>
            <a:r>
              <a:rPr lang="en-US" altLang="ko-KR" dirty="0"/>
              <a:t>, </a:t>
            </a:r>
            <a:r>
              <a:rPr lang="ko-KR" altLang="en-US" dirty="0"/>
              <a:t>선호도 증대</a:t>
            </a:r>
          </a:p>
          <a:p>
            <a:pPr lvl="3"/>
            <a:r>
              <a:rPr lang="ko-KR" altLang="en-US" dirty="0" smtClean="0"/>
              <a:t>그래픽 </a:t>
            </a:r>
            <a:r>
              <a:rPr lang="ko-KR" altLang="en-US" dirty="0"/>
              <a:t>이미지의 기능성</a:t>
            </a:r>
          </a:p>
          <a:p>
            <a:pPr lvl="3"/>
            <a:r>
              <a:rPr lang="ko-KR" altLang="en-US" dirty="0" smtClean="0"/>
              <a:t>그래픽 </a:t>
            </a:r>
            <a:r>
              <a:rPr lang="ko-KR" altLang="en-US" dirty="0"/>
              <a:t>이미지의 커뮤니케이션 기능</a:t>
            </a:r>
          </a:p>
          <a:p>
            <a:pPr lvl="3"/>
            <a:r>
              <a:rPr lang="ko-KR" altLang="en-US" dirty="0" smtClean="0"/>
              <a:t>기능성과 </a:t>
            </a:r>
            <a:r>
              <a:rPr lang="ko-KR" altLang="en-US" dirty="0"/>
              <a:t>심미성의 조화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6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심미성</a:t>
            </a:r>
            <a:endParaRPr lang="en-US" altLang="ko-KR" dirty="0"/>
          </a:p>
          <a:p>
            <a:pPr lvl="1"/>
            <a:r>
              <a:rPr lang="ko-KR" altLang="en-US" dirty="0" smtClean="0"/>
              <a:t>변별성</a:t>
            </a:r>
            <a:r>
              <a:rPr lang="en-US" altLang="ko-KR" dirty="0" smtClean="0"/>
              <a:t>, </a:t>
            </a:r>
            <a:r>
              <a:rPr lang="ko-KR" altLang="en-US" dirty="0"/>
              <a:t>기억도</a:t>
            </a:r>
            <a:r>
              <a:rPr lang="en-US" altLang="ko-KR" dirty="0"/>
              <a:t>, </a:t>
            </a:r>
            <a:r>
              <a:rPr lang="ko-KR" altLang="en-US" dirty="0"/>
              <a:t>선호도 </a:t>
            </a:r>
            <a:r>
              <a:rPr lang="ko-KR" altLang="en-US" dirty="0" smtClean="0"/>
              <a:t>증대</a:t>
            </a:r>
            <a:endParaRPr lang="en-US" altLang="ko-KR" dirty="0" smtClean="0"/>
          </a:p>
          <a:p>
            <a:pPr lvl="3"/>
            <a:r>
              <a:rPr lang="ko-KR" altLang="en-US" dirty="0"/>
              <a:t>웹 사이트의 특성과 내용에 따라서 디자인을 달리하여 작업해야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/>
            <a:r>
              <a:rPr lang="ko-KR" altLang="en-US" dirty="0"/>
              <a:t>여성과 관련된 사이트라면 </a:t>
            </a:r>
            <a:r>
              <a:rPr lang="ko-KR" altLang="en-US" dirty="0" smtClean="0"/>
              <a:t>관련된 </a:t>
            </a:r>
            <a:r>
              <a:rPr lang="ko-KR" altLang="en-US" dirty="0"/>
              <a:t>그래픽 요소를 사용하고</a:t>
            </a:r>
            <a:r>
              <a:rPr lang="en-US" altLang="ko-KR" dirty="0"/>
              <a:t>, </a:t>
            </a:r>
            <a:r>
              <a:rPr lang="ko-KR" altLang="en-US" dirty="0"/>
              <a:t>디자인에 관련된 사이트인 경우에도 </a:t>
            </a:r>
            <a:r>
              <a:rPr lang="ko-KR" altLang="en-US" dirty="0" err="1"/>
              <a:t>콘텐츠</a:t>
            </a:r>
            <a:r>
              <a:rPr lang="ko-KR" altLang="en-US" dirty="0"/>
              <a:t> 양이 많으면 그래픽을 </a:t>
            </a:r>
            <a:r>
              <a:rPr lang="ko-KR" altLang="en-US" dirty="0" smtClean="0"/>
              <a:t>최소한으로 </a:t>
            </a:r>
            <a:r>
              <a:rPr lang="ko-KR" altLang="en-US" dirty="0"/>
              <a:t>줄여 </a:t>
            </a:r>
            <a:r>
              <a:rPr lang="ko-KR" altLang="en-US" dirty="0" smtClean="0"/>
              <a:t>제작함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10-21] </a:t>
            </a:r>
            <a:r>
              <a:rPr lang="ko-KR" altLang="en-US" dirty="0"/>
              <a:t>변별성</a:t>
            </a:r>
            <a:r>
              <a:rPr lang="en-US" altLang="ko-KR" dirty="0"/>
              <a:t>, </a:t>
            </a:r>
            <a:r>
              <a:rPr lang="ko-KR" altLang="en-US" dirty="0"/>
              <a:t>기억도</a:t>
            </a:r>
            <a:r>
              <a:rPr lang="en-US" altLang="ko-KR" dirty="0"/>
              <a:t>, </a:t>
            </a:r>
            <a:r>
              <a:rPr lang="ko-KR" altLang="en-US" dirty="0"/>
              <a:t>선호도를 증대시킨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3"/>
            <a:r>
              <a:rPr lang="ko-KR" altLang="en-US" dirty="0"/>
              <a:t>샤넬</a:t>
            </a:r>
            <a:r>
              <a:rPr lang="en-US" altLang="ko-KR" dirty="0"/>
              <a:t>(http://www.chanel.com</a:t>
            </a:r>
            <a:r>
              <a:rPr lang="en-US" altLang="ko-KR" dirty="0" smtClean="0"/>
              <a:t>)</a:t>
            </a:r>
          </a:p>
          <a:p>
            <a:pPr lvl="4"/>
            <a:r>
              <a:rPr lang="en-US" altLang="ko-KR" dirty="0"/>
              <a:t>20</a:t>
            </a:r>
            <a:r>
              <a:rPr lang="ko-KR" altLang="en-US" dirty="0"/>
              <a:t>대</a:t>
            </a:r>
            <a:r>
              <a:rPr lang="en-US" altLang="ko-KR" dirty="0"/>
              <a:t>~30</a:t>
            </a:r>
            <a:r>
              <a:rPr lang="ko-KR" altLang="en-US" dirty="0"/>
              <a:t>대 여성의 감성을 고려하여 심미성을 최대한 활용한 사이트다</a:t>
            </a:r>
            <a:r>
              <a:rPr lang="en-US" altLang="ko-KR" dirty="0"/>
              <a:t>. </a:t>
            </a:r>
            <a:r>
              <a:rPr lang="ko-KR" altLang="en-US" dirty="0"/>
              <a:t>텍스트보다는 크고 화려한 이미지 </a:t>
            </a:r>
            <a:r>
              <a:rPr lang="ko-KR" altLang="en-US" dirty="0" smtClean="0"/>
              <a:t>위주로 만들어졌다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314" name="Picture 2" descr="C:\Users\Hiya\Desktop\Task\001_한빛_강의교안\ch10\ch10-5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85" y="4573034"/>
            <a:ext cx="3884747" cy="202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Hiya\Desktop\Task\001_한빛_강의교안\ch10\ch10-5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65" y="4555728"/>
            <a:ext cx="3872607" cy="201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그래픽 이미지의 </a:t>
            </a:r>
            <a:r>
              <a:rPr lang="ko-KR" altLang="en-US" dirty="0" smtClean="0"/>
              <a:t>기능성</a:t>
            </a:r>
            <a:endParaRPr lang="en-US" altLang="ko-KR" dirty="0" smtClean="0"/>
          </a:p>
          <a:p>
            <a:pPr lvl="3"/>
            <a:r>
              <a:rPr lang="ko-KR" altLang="en-US" dirty="0"/>
              <a:t>메인 화면을 제작할 때는 첫 이미지</a:t>
            </a:r>
            <a:r>
              <a:rPr lang="en-US" altLang="ko-KR" dirty="0"/>
              <a:t>(First Image)</a:t>
            </a:r>
            <a:r>
              <a:rPr lang="ko-KR" altLang="en-US" dirty="0"/>
              <a:t>가 매우 </a:t>
            </a:r>
            <a:r>
              <a:rPr lang="ko-KR" altLang="en-US" dirty="0" smtClean="0"/>
              <a:t>중요함</a:t>
            </a:r>
            <a:r>
              <a:rPr lang="en-US" altLang="ko-KR" dirty="0" smtClean="0"/>
              <a:t>. </a:t>
            </a:r>
            <a:r>
              <a:rPr lang="ko-KR" altLang="en-US" dirty="0"/>
              <a:t>제일 처음 제공해야 할 정보에 </a:t>
            </a:r>
            <a:r>
              <a:rPr lang="ko-KR" altLang="en-US" dirty="0" smtClean="0"/>
              <a:t>사용자의 </a:t>
            </a:r>
            <a:r>
              <a:rPr lang="ko-KR" altLang="en-US" dirty="0"/>
              <a:t>시선이 머물도록 시각 언어를 </a:t>
            </a:r>
            <a:r>
              <a:rPr lang="ko-KR" altLang="en-US" dirty="0" smtClean="0"/>
              <a:t>사용하는 것이 좋음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10-22] </a:t>
            </a:r>
            <a:r>
              <a:rPr lang="ko-KR" altLang="en-US" dirty="0"/>
              <a:t>메인 이미지의 활용도가 높은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/>
            <a:r>
              <a:rPr lang="ko-KR" altLang="en-US" dirty="0"/>
              <a:t>현대그룹과 </a:t>
            </a:r>
            <a:r>
              <a:rPr lang="ko-KR" altLang="en-US" dirty="0" smtClean="0"/>
              <a:t>한화그룹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웹 </a:t>
            </a:r>
            <a:r>
              <a:rPr lang="ko-KR" altLang="en-US" dirty="0"/>
              <a:t>사이트는 초기 화면 그래픽을 회사의 이미지 제고를 위해 사용하여 긍정적인 인상을 강하게 </a:t>
            </a:r>
            <a:r>
              <a:rPr lang="ko-KR" altLang="en-US" dirty="0" smtClean="0"/>
              <a:t>어필한다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4338" name="Picture 2" descr="C:\Users\Hiya\Desktop\Task\001_한빛_강의교안\ch10\ch10-6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35" y="4019428"/>
            <a:ext cx="4092045" cy="26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Hiya\Desktop\Task\001_한빛_강의교안\ch10\ch10-6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28" y="3861048"/>
            <a:ext cx="2995504" cy="28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그래픽 이미지의 커뮤니케이션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3"/>
            <a:r>
              <a:rPr lang="ko-KR" altLang="en-US" dirty="0"/>
              <a:t>그래픽 요소는 미적인 기능 외에 그 이상의 역할을 수행해야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/>
            <a:r>
              <a:rPr lang="ko-KR" altLang="en-US" dirty="0"/>
              <a:t>웹 사이트의 성격을 대표하면서 </a:t>
            </a:r>
            <a:r>
              <a:rPr lang="ko-KR" altLang="en-US" dirty="0" smtClean="0"/>
              <a:t>텍스트만큼의 </a:t>
            </a:r>
            <a:r>
              <a:rPr lang="ko-KR" altLang="en-US" dirty="0"/>
              <a:t>커뮤니케이션 기능을 </a:t>
            </a:r>
            <a:r>
              <a:rPr lang="ko-KR" altLang="en-US" dirty="0" smtClean="0"/>
              <a:t>수행해야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텍스트 </a:t>
            </a:r>
            <a:r>
              <a:rPr lang="ko-KR" altLang="en-US" dirty="0"/>
              <a:t>옆에 부가적으로 놓여 있는 </a:t>
            </a:r>
            <a:r>
              <a:rPr lang="ko-KR" altLang="en-US" dirty="0" smtClean="0"/>
              <a:t>이미지는 텍스트와 </a:t>
            </a:r>
            <a:r>
              <a:rPr lang="ko-KR" altLang="en-US" dirty="0"/>
              <a:t>같은 의미를 전달하여 사용자의 이해를 도울 수 있어야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10-23] </a:t>
            </a:r>
            <a:r>
              <a:rPr lang="ko-KR" altLang="en-US" dirty="0"/>
              <a:t>그래픽 이미지의 커뮤니케이션 기능을 활용한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3"/>
            <a:r>
              <a:rPr lang="ko-KR" altLang="en-US" dirty="0"/>
              <a:t>대한민국 해외 정보 </a:t>
            </a:r>
            <a:r>
              <a:rPr lang="ko-KR" altLang="en-US" dirty="0" smtClean="0"/>
              <a:t>서비스</a:t>
            </a:r>
            <a:endParaRPr lang="en-US" altLang="ko-KR" dirty="0" smtClean="0"/>
          </a:p>
          <a:p>
            <a:pPr lvl="4"/>
            <a:r>
              <a:rPr lang="ko-KR" altLang="en-US" dirty="0"/>
              <a:t>상단의 백그라운드에 한국을 상징할 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있는 </a:t>
            </a:r>
            <a:r>
              <a:rPr lang="ko-KR" altLang="en-US" dirty="0"/>
              <a:t>훈민정음 이미지를 </a:t>
            </a:r>
            <a:r>
              <a:rPr lang="ko-KR" altLang="en-US" dirty="0" smtClean="0"/>
              <a:t>사용하고 </a:t>
            </a:r>
            <a:r>
              <a:rPr lang="ko-KR" altLang="en-US" dirty="0"/>
              <a:t>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로고로 </a:t>
            </a:r>
            <a:r>
              <a:rPr lang="ko-KR" altLang="en-US" dirty="0"/>
              <a:t>태극마크를 사용하여 대한민국을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부각시켰다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대한민국의 </a:t>
            </a:r>
            <a:r>
              <a:rPr lang="ko-KR" altLang="en-US" dirty="0"/>
              <a:t>대표적인 이미지를 사용하여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사이트의 성격을 </a:t>
            </a:r>
            <a:r>
              <a:rPr lang="ko-KR" altLang="en-US" dirty="0"/>
              <a:t>대표하면서 충분한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커뮤니케이션 </a:t>
            </a:r>
            <a:r>
              <a:rPr lang="ko-KR" altLang="en-US" dirty="0"/>
              <a:t>기능도 수행하고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362" name="Picture 2" descr="C:\Users\Hiya\Desktop\Task\001_한빛_강의교안\ch10\ch10-6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230" y="3380296"/>
            <a:ext cx="3824047" cy="321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화면을 설계할 때 갖추어야 할 요건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화면 설계 시</a:t>
            </a:r>
            <a:r>
              <a:rPr lang="en-US" altLang="ko-KR" dirty="0"/>
              <a:t>, </a:t>
            </a:r>
            <a:r>
              <a:rPr lang="ko-KR" altLang="en-US" dirty="0"/>
              <a:t>갖춰야 할 요건</a:t>
            </a:r>
            <a:endParaRPr lang="en-US" altLang="ko-KR" dirty="0"/>
          </a:p>
          <a:p>
            <a:pPr lvl="1"/>
            <a:r>
              <a:rPr lang="ko-KR" altLang="en-US" dirty="0"/>
              <a:t>사용자에 대한 감성적 효과를 고려하여 디자인해야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/>
            <a:r>
              <a:rPr lang="ko-KR" altLang="en-US" dirty="0"/>
              <a:t>사이트의 목적에 맞는 적절한 표현을 사용하여 감성에 호소해야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사용자의 </a:t>
            </a:r>
            <a:r>
              <a:rPr lang="ko-KR" altLang="en-US" dirty="0"/>
              <a:t>연령이나 예상 </a:t>
            </a:r>
            <a:r>
              <a:rPr lang="ko-KR" altLang="en-US" dirty="0" smtClean="0"/>
              <a:t>사용 시간</a:t>
            </a:r>
            <a:r>
              <a:rPr lang="en-US" altLang="ko-KR" dirty="0"/>
              <a:t>, </a:t>
            </a:r>
            <a:r>
              <a:rPr lang="ko-KR" altLang="en-US" dirty="0"/>
              <a:t>교육 정도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기호 등도 고려하여 보여줄 정보를 사용자의 특성에 맞게 조절해야 함</a:t>
            </a:r>
          </a:p>
        </p:txBody>
      </p:sp>
    </p:spTree>
    <p:extLst>
      <p:ext uri="{BB962C8B-B14F-4D97-AF65-F5344CB8AC3E}">
        <p14:creationId xmlns:p14="http://schemas.microsoft.com/office/powerpoint/2010/main" val="187829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기능성과 심미성의 조화</a:t>
            </a:r>
            <a:endParaRPr lang="en-US" altLang="ko-KR" dirty="0" smtClean="0"/>
          </a:p>
          <a:p>
            <a:pPr lvl="2"/>
            <a:r>
              <a:rPr lang="ko-KR" altLang="en-US" dirty="0"/>
              <a:t>인터페이스의 유용성을 보강하기 위해 그래픽 요소를 사용하고</a:t>
            </a:r>
            <a:r>
              <a:rPr lang="en-US" altLang="ko-KR" dirty="0"/>
              <a:t>, </a:t>
            </a:r>
            <a:r>
              <a:rPr lang="ko-KR" altLang="en-US" dirty="0"/>
              <a:t>사용자가 일반적으로 기대하는 </a:t>
            </a:r>
            <a:r>
              <a:rPr lang="ko-KR" altLang="en-US" dirty="0" smtClean="0"/>
              <a:t>행동에 </a:t>
            </a:r>
            <a:r>
              <a:rPr lang="ko-KR" altLang="en-US" dirty="0"/>
              <a:t>그래픽 요소를 </a:t>
            </a:r>
            <a:r>
              <a:rPr lang="ko-KR" altLang="en-US" dirty="0" smtClean="0"/>
              <a:t>맞추어야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기능성과 심미성의 조화 예</a:t>
            </a:r>
            <a:endParaRPr lang="en-US" altLang="ko-KR" dirty="0" smtClean="0"/>
          </a:p>
          <a:p>
            <a:pPr lvl="4"/>
            <a:r>
              <a:rPr lang="ko-KR" altLang="en-US" dirty="0"/>
              <a:t>눌리는 것처럼 보이는 버튼 디자인</a:t>
            </a:r>
          </a:p>
          <a:p>
            <a:pPr lvl="4"/>
            <a:r>
              <a:rPr lang="ko-KR" altLang="en-US" dirty="0" smtClean="0"/>
              <a:t>실생활의 </a:t>
            </a:r>
            <a:r>
              <a:rPr lang="ko-KR" altLang="en-US" dirty="0"/>
              <a:t>이미지를 보여주는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10-24] </a:t>
            </a:r>
            <a:r>
              <a:rPr lang="ko-KR" altLang="en-US" dirty="0"/>
              <a:t>기능성과 심미성이 조화로운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3"/>
            <a:r>
              <a:rPr lang="ko-KR" altLang="en-US" dirty="0"/>
              <a:t>포토샵 학습 </a:t>
            </a:r>
            <a:r>
              <a:rPr lang="ko-KR" altLang="en-US" dirty="0" smtClean="0"/>
              <a:t>사이트</a:t>
            </a:r>
            <a:r>
              <a:rPr lang="en-US" altLang="ko-KR" dirty="0" smtClean="0"/>
              <a:t>(http</a:t>
            </a:r>
            <a:r>
              <a:rPr lang="en-US" altLang="ko-KR" dirty="0"/>
              <a:t>://onlec.net)</a:t>
            </a:r>
            <a:endParaRPr lang="en-US" altLang="ko-KR" dirty="0" smtClean="0"/>
          </a:p>
          <a:p>
            <a:pPr lvl="4"/>
            <a:r>
              <a:rPr lang="ko-KR" altLang="en-US" dirty="0"/>
              <a:t>웹 사이트 인터페이스를 </a:t>
            </a:r>
            <a:r>
              <a:rPr lang="ko-KR" altLang="en-US" dirty="0" err="1"/>
              <a:t>포토샵의</a:t>
            </a:r>
            <a:r>
              <a:rPr lang="ko-KR" altLang="en-US" dirty="0"/>
              <a:t> 작업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인터페이스와 </a:t>
            </a:r>
            <a:r>
              <a:rPr lang="ko-KR" altLang="en-US" dirty="0"/>
              <a:t>동일하게 구성하였다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기능성과 </a:t>
            </a:r>
            <a:r>
              <a:rPr lang="ko-KR" altLang="en-US" dirty="0"/>
              <a:t>심미성을 적절하게 </a:t>
            </a:r>
            <a:r>
              <a:rPr lang="ko-KR" altLang="en-US" dirty="0" smtClean="0"/>
              <a:t>적용하여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학습하는 </a:t>
            </a:r>
            <a:r>
              <a:rPr lang="ko-KR" altLang="en-US" dirty="0"/>
              <a:t>사용자가 더 쉽고 빠르게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기능을 </a:t>
            </a:r>
            <a:r>
              <a:rPr lang="ko-KR" altLang="en-US" dirty="0"/>
              <a:t>익힐 수 있게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386" name="Picture 2" descr="C:\Users\Hiya\Desktop\Task\001_한빛_강의교안\ch10\ch10-64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93" y="3796825"/>
            <a:ext cx="3664955" cy="272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1"/>
            <a:r>
              <a:rPr lang="ko-KR" altLang="en-US" dirty="0"/>
              <a:t>화면 설계 시 필요한 </a:t>
            </a:r>
            <a:r>
              <a:rPr lang="en-US" altLang="ko-KR" dirty="0"/>
              <a:t>7</a:t>
            </a:r>
            <a:r>
              <a:rPr lang="ko-KR" altLang="en-US" dirty="0"/>
              <a:t>가지 디자인 원리에 대한 사례를 찾아보자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/>
              <a:t>조직성</a:t>
            </a:r>
            <a:r>
              <a:rPr lang="en-US" altLang="ko-KR" dirty="0"/>
              <a:t>(</a:t>
            </a:r>
            <a:r>
              <a:rPr lang="en-US" altLang="ko-KR" dirty="0" err="1"/>
              <a:t>systemicty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 smtClean="0"/>
              <a:t>경제성</a:t>
            </a:r>
            <a:r>
              <a:rPr lang="en-US" altLang="ko-KR" dirty="0"/>
              <a:t>(economy)</a:t>
            </a:r>
          </a:p>
          <a:p>
            <a:pPr lvl="3"/>
            <a:r>
              <a:rPr lang="ko-KR" altLang="en-US" dirty="0" smtClean="0"/>
              <a:t>일관성</a:t>
            </a:r>
            <a:r>
              <a:rPr lang="en-US" altLang="ko-KR" dirty="0"/>
              <a:t>(consistency)</a:t>
            </a:r>
          </a:p>
          <a:p>
            <a:pPr lvl="3"/>
            <a:r>
              <a:rPr lang="ko-KR" altLang="en-US" dirty="0" err="1" smtClean="0"/>
              <a:t>예측성</a:t>
            </a:r>
            <a:r>
              <a:rPr lang="en-US" altLang="ko-KR" dirty="0"/>
              <a:t>(predictability)</a:t>
            </a:r>
          </a:p>
          <a:p>
            <a:pPr lvl="3"/>
            <a:r>
              <a:rPr lang="ko-KR" altLang="en-US" dirty="0" smtClean="0"/>
              <a:t>안정성</a:t>
            </a:r>
            <a:r>
              <a:rPr lang="en-US" altLang="ko-KR" dirty="0"/>
              <a:t>(stability)</a:t>
            </a:r>
          </a:p>
          <a:p>
            <a:pPr lvl="3"/>
            <a:r>
              <a:rPr lang="ko-KR" altLang="en-US" dirty="0" err="1" smtClean="0"/>
              <a:t>흥미성</a:t>
            </a:r>
            <a:r>
              <a:rPr lang="en-US" altLang="ko-KR" dirty="0"/>
              <a:t>(attraction)</a:t>
            </a:r>
          </a:p>
          <a:p>
            <a:pPr lvl="3"/>
            <a:r>
              <a:rPr lang="ko-KR" altLang="en-US" dirty="0" smtClean="0"/>
              <a:t>심미성</a:t>
            </a:r>
            <a:r>
              <a:rPr lang="en-US" altLang="ko-KR" dirty="0"/>
              <a:t>(aesthetic)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6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페이지의 제한적인 온라인 작업 환경에는 어떠한 것이 있는지 조사해보자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91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조직성</a:t>
            </a:r>
            <a:endParaRPr lang="en-US" altLang="ko-KR" dirty="0" smtClean="0"/>
          </a:p>
          <a:p>
            <a:pPr lvl="3"/>
            <a:r>
              <a:rPr lang="ko-KR" altLang="en-US" dirty="0"/>
              <a:t>조직성</a:t>
            </a:r>
            <a:r>
              <a:rPr lang="en-US" altLang="ko-KR" dirty="0"/>
              <a:t>(</a:t>
            </a:r>
            <a:r>
              <a:rPr lang="en-US" altLang="ko-KR" dirty="0" err="1"/>
              <a:t>systemicty</a:t>
            </a:r>
            <a:r>
              <a:rPr lang="en-US" altLang="ko-KR" dirty="0"/>
              <a:t>)</a:t>
            </a:r>
            <a:r>
              <a:rPr lang="ko-KR" altLang="en-US" dirty="0"/>
              <a:t>이란 사용자에게 정보를 전달할 때 명백하고 일관성 있는 개념적 구조를 </a:t>
            </a:r>
            <a:r>
              <a:rPr lang="ko-KR" altLang="en-US" dirty="0" smtClean="0"/>
              <a:t>제공하는 것으로</a:t>
            </a:r>
            <a:r>
              <a:rPr lang="ko-KR" altLang="en-US" dirty="0"/>
              <a:t>‘무질서’와‘혼란’에 반대되는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err="1" smtClean="0"/>
              <a:t>그리드</a:t>
            </a:r>
            <a:r>
              <a:rPr lang="ko-KR" altLang="en-US" dirty="0" smtClean="0"/>
              <a:t> 시스템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그리드</a:t>
            </a:r>
            <a:r>
              <a:rPr lang="ko-KR" altLang="en-US" dirty="0" smtClean="0"/>
              <a:t> 시스템이란 공간을 효율적으로 활용하기 위해서 일정한 구역</a:t>
            </a:r>
            <a:r>
              <a:rPr lang="en-US" altLang="ko-KR" dirty="0" smtClean="0"/>
              <a:t>(grid)</a:t>
            </a:r>
            <a:r>
              <a:rPr lang="ko-KR" altLang="en-US" dirty="0" smtClean="0"/>
              <a:t>으로 나눠놓은 것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조직성을 </a:t>
            </a:r>
            <a:r>
              <a:rPr lang="ko-KR" altLang="en-US" dirty="0"/>
              <a:t>강화하려면 화면 레이아웃을 구성할 때</a:t>
            </a:r>
            <a:r>
              <a:rPr lang="en-US" altLang="ko-KR" dirty="0"/>
              <a:t>, </a:t>
            </a:r>
            <a:r>
              <a:rPr lang="ko-KR" altLang="en-US" dirty="0" err="1"/>
              <a:t>그리드</a:t>
            </a:r>
            <a:r>
              <a:rPr lang="ko-KR" altLang="en-US" dirty="0"/>
              <a:t> 시스템</a:t>
            </a:r>
            <a:r>
              <a:rPr lang="en-US" altLang="ko-KR" dirty="0"/>
              <a:t>(Grid System)</a:t>
            </a:r>
            <a:r>
              <a:rPr lang="ko-KR" altLang="en-US" dirty="0"/>
              <a:t>을 </a:t>
            </a:r>
            <a:r>
              <a:rPr lang="ko-KR" altLang="en-US" dirty="0" smtClean="0"/>
              <a:t>활용함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err="1" smtClean="0"/>
              <a:t>그리드</a:t>
            </a:r>
            <a:r>
              <a:rPr lang="ko-KR" altLang="en-US" dirty="0" smtClean="0"/>
              <a:t> </a:t>
            </a:r>
            <a:r>
              <a:rPr lang="ko-KR" altLang="en-US" dirty="0"/>
              <a:t>시스템을 사용한 조직적인 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10-1)</a:t>
            </a:r>
          </a:p>
          <a:p>
            <a:pPr lvl="3"/>
            <a:r>
              <a:rPr lang="ko-KR" altLang="en-US" dirty="0" err="1" smtClean="0"/>
              <a:t>퓨어스토리</a:t>
            </a:r>
            <a:endParaRPr lang="en-US" altLang="ko-KR" dirty="0" smtClean="0"/>
          </a:p>
          <a:p>
            <a:pPr lvl="4"/>
            <a:r>
              <a:rPr lang="ko-KR" altLang="en-US" dirty="0"/>
              <a:t>하부 페이지의 레이아웃 구조가 </a:t>
            </a:r>
            <a:r>
              <a:rPr lang="ko-KR" altLang="en-US" dirty="0" err="1"/>
              <a:t>그리드</a:t>
            </a:r>
            <a:r>
              <a:rPr lang="ko-KR" altLang="en-US" dirty="0"/>
              <a:t> 시스템을 통해 제작되어 사용자가 웹 사이트에 빠르게 적응할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정보 </a:t>
            </a:r>
            <a:r>
              <a:rPr lang="ko-KR" altLang="en-US" dirty="0"/>
              <a:t>검색과 </a:t>
            </a:r>
            <a:r>
              <a:rPr lang="ko-KR" altLang="en-US" dirty="0" err="1"/>
              <a:t>네비게이션에</a:t>
            </a:r>
            <a:r>
              <a:rPr lang="ko-KR" altLang="en-US" dirty="0"/>
              <a:t> 더욱 신뢰감을 느끼게 함</a:t>
            </a:r>
          </a:p>
        </p:txBody>
      </p:sp>
    </p:spTree>
    <p:extLst>
      <p:ext uri="{BB962C8B-B14F-4D97-AF65-F5344CB8AC3E}">
        <p14:creationId xmlns:p14="http://schemas.microsoft.com/office/powerpoint/2010/main" val="187829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그리드</a:t>
            </a:r>
            <a:r>
              <a:rPr lang="ko-KR" altLang="en-US" dirty="0"/>
              <a:t> 시스템을 사용한 조직적인 </a:t>
            </a:r>
            <a:r>
              <a:rPr lang="ko-KR" altLang="en-US" dirty="0" smtClean="0"/>
              <a:t>레이아웃</a:t>
            </a:r>
            <a:r>
              <a:rPr lang="en-US" altLang="ko-KR" dirty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10-1]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23528" y="1844824"/>
            <a:ext cx="4083560" cy="4264716"/>
            <a:chOff x="357329" y="1537532"/>
            <a:chExt cx="4083560" cy="4264716"/>
          </a:xfrm>
        </p:grpSpPr>
        <p:pic>
          <p:nvPicPr>
            <p:cNvPr id="1029" name="Picture 5" descr="C:\Users\Hiya\Desktop\Task\001_한빛_강의교안\ch10\ch10-01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29" y="1537532"/>
              <a:ext cx="4083560" cy="3896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57329" y="5494471"/>
              <a:ext cx="4083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+mn-lt"/>
                </a:rPr>
                <a:t>[</a:t>
              </a:r>
              <a:r>
                <a:rPr lang="ko-KR" altLang="en-US" sz="1400" dirty="0" smtClean="0">
                  <a:latin typeface="+mn-lt"/>
                </a:rPr>
                <a:t>그림 </a:t>
              </a:r>
              <a:r>
                <a:rPr lang="en-US" altLang="ko-KR" sz="1400" dirty="0" smtClean="0">
                  <a:latin typeface="+mn-lt"/>
                </a:rPr>
                <a:t>10-1] </a:t>
              </a:r>
              <a:r>
                <a:rPr lang="ko-KR" altLang="en-US" sz="1400" dirty="0" err="1" smtClean="0">
                  <a:latin typeface="+mn-lt"/>
                </a:rPr>
                <a:t>퓨어스토리</a:t>
              </a:r>
              <a:r>
                <a:rPr lang="ko-KR" altLang="en-US" sz="1400" dirty="0" smtClean="0">
                  <a:latin typeface="+mn-lt"/>
                </a:rPr>
                <a:t> 메인 페이지</a:t>
              </a:r>
              <a:endParaRPr lang="ko-KR" altLang="en-US" sz="1400" dirty="0">
                <a:latin typeface="+mn-lt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36301" y="1822980"/>
            <a:ext cx="4079117" cy="4263067"/>
            <a:chOff x="3263788" y="2701496"/>
            <a:chExt cx="4079117" cy="4263067"/>
          </a:xfrm>
        </p:grpSpPr>
        <p:pic>
          <p:nvPicPr>
            <p:cNvPr id="1030" name="Picture 6" descr="C:\Users\Hiya\Desktop\Task\001_한빛_강의교안\ch10\ch10-0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788" y="2701496"/>
              <a:ext cx="4079117" cy="3883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263788" y="6656786"/>
              <a:ext cx="331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+mn-lt"/>
                </a:rPr>
                <a:t>[</a:t>
              </a:r>
              <a:r>
                <a:rPr lang="ko-KR" altLang="en-US" sz="1400" dirty="0" smtClean="0">
                  <a:latin typeface="+mn-lt"/>
                </a:rPr>
                <a:t>그림 </a:t>
              </a:r>
              <a:r>
                <a:rPr lang="en-US" altLang="ko-KR" sz="1400" dirty="0" smtClean="0">
                  <a:latin typeface="+mn-lt"/>
                </a:rPr>
                <a:t>10-2] </a:t>
              </a:r>
              <a:r>
                <a:rPr lang="ko-KR" altLang="en-US" sz="1400" dirty="0" err="1" smtClean="0">
                  <a:latin typeface="+mn-lt"/>
                </a:rPr>
                <a:t>퓨어스토리</a:t>
              </a:r>
              <a:r>
                <a:rPr lang="ko-KR" altLang="en-US" sz="1400" dirty="0" smtClean="0">
                  <a:latin typeface="+mn-lt"/>
                </a:rPr>
                <a:t> 서브 페이지 ①</a:t>
              </a:r>
              <a:endParaRPr lang="ko-KR" altLang="en-US" sz="14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1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화면 설계에 적용되는 디자인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그리드</a:t>
            </a:r>
            <a:r>
              <a:rPr lang="ko-KR" altLang="en-US" dirty="0"/>
              <a:t> 시스템을 사용한 조직적인 </a:t>
            </a:r>
            <a:r>
              <a:rPr lang="ko-KR" altLang="en-US" dirty="0" smtClean="0"/>
              <a:t>레이아웃</a:t>
            </a:r>
            <a:r>
              <a:rPr lang="en-US" altLang="ko-KR" dirty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10-1]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59073" y="1585201"/>
            <a:ext cx="4181734" cy="4237186"/>
            <a:chOff x="5586715" y="929878"/>
            <a:chExt cx="4181734" cy="4237186"/>
          </a:xfrm>
        </p:grpSpPr>
        <p:pic>
          <p:nvPicPr>
            <p:cNvPr id="1031" name="Picture 7" descr="C:\Users\Hiya\Desktop\Task\001_한빛_강의교안\ch10\ch10-0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332" y="929878"/>
              <a:ext cx="4079117" cy="3883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586715" y="4859287"/>
              <a:ext cx="40791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+mn-lt"/>
                </a:rPr>
                <a:t>[</a:t>
              </a:r>
              <a:r>
                <a:rPr lang="ko-KR" altLang="en-US" sz="1400" dirty="0" smtClean="0">
                  <a:latin typeface="+mn-lt"/>
                </a:rPr>
                <a:t>그림 </a:t>
              </a:r>
              <a:r>
                <a:rPr lang="en-US" altLang="ko-KR" sz="1400" dirty="0" smtClean="0">
                  <a:latin typeface="+mn-lt"/>
                </a:rPr>
                <a:t>10-3] </a:t>
              </a:r>
              <a:r>
                <a:rPr lang="ko-KR" altLang="en-US" sz="1400" dirty="0" err="1" smtClean="0">
                  <a:latin typeface="+mn-lt"/>
                </a:rPr>
                <a:t>퓨어스토리</a:t>
              </a:r>
              <a:r>
                <a:rPr lang="ko-KR" altLang="en-US" sz="1400" dirty="0" smtClean="0">
                  <a:latin typeface="+mn-lt"/>
                </a:rPr>
                <a:t> 서브 페이지 ②</a:t>
              </a:r>
              <a:endParaRPr lang="ko-KR" altLang="en-US" sz="14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22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7553</TotalTime>
  <Words>2743</Words>
  <Application>Microsoft Office PowerPoint</Application>
  <PresentationFormat>화면 슬라이드 쇼(4:3)</PresentationFormat>
  <Paragraphs>381</Paragraphs>
  <Slides>52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한빛마스터</vt:lpstr>
      <vt:lpstr>화면 설계</vt:lpstr>
      <vt:lpstr>PowerPoint 프레젠테이션</vt:lpstr>
      <vt:lpstr>목 차</vt:lpstr>
      <vt:lpstr>01 화면을 설계할 때 갖추어야 할 요건</vt:lpstr>
      <vt:lpstr>01 화면을 설계할 때 갖추어야 할 요건</vt:lpstr>
      <vt:lpstr>01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02 화면 설계에 적용되는 디자인 원리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Hiya</cp:lastModifiedBy>
  <cp:revision>504</cp:revision>
  <dcterms:created xsi:type="dcterms:W3CDTF">1601-01-01T00:00:00Z</dcterms:created>
  <dcterms:modified xsi:type="dcterms:W3CDTF">2012-03-04T21:07:29Z</dcterms:modified>
</cp:coreProperties>
</file>